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35"/>
  </p:notesMasterIdLst>
  <p:sldIdLst>
    <p:sldId id="256" r:id="rId2"/>
    <p:sldId id="257" r:id="rId3"/>
    <p:sldId id="259" r:id="rId4"/>
    <p:sldId id="260" r:id="rId5"/>
    <p:sldId id="278" r:id="rId6"/>
    <p:sldId id="279" r:id="rId7"/>
    <p:sldId id="280" r:id="rId8"/>
    <p:sldId id="262" r:id="rId9"/>
    <p:sldId id="263" r:id="rId10"/>
    <p:sldId id="264" r:id="rId11"/>
    <p:sldId id="293" r:id="rId12"/>
    <p:sldId id="321" r:id="rId13"/>
    <p:sldId id="322" r:id="rId14"/>
    <p:sldId id="320" r:id="rId15"/>
    <p:sldId id="334" r:id="rId16"/>
    <p:sldId id="335" r:id="rId17"/>
    <p:sldId id="336" r:id="rId18"/>
    <p:sldId id="338" r:id="rId19"/>
    <p:sldId id="337" r:id="rId20"/>
    <p:sldId id="339" r:id="rId21"/>
    <p:sldId id="341" r:id="rId22"/>
    <p:sldId id="342" r:id="rId23"/>
    <p:sldId id="340" r:id="rId24"/>
    <p:sldId id="343" r:id="rId25"/>
    <p:sldId id="344" r:id="rId26"/>
    <p:sldId id="345" r:id="rId27"/>
    <p:sldId id="346" r:id="rId28"/>
    <p:sldId id="347" r:id="rId29"/>
    <p:sldId id="350" r:id="rId30"/>
    <p:sldId id="351" r:id="rId31"/>
    <p:sldId id="327" r:id="rId32"/>
    <p:sldId id="349" r:id="rId33"/>
    <p:sldId id="348" r:id="rId3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3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73AEF-3033-484F-9688-0E076849AAB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FE9C0-EF40-4705-ABA6-36C326EC03D9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698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FE9C0-EF40-4705-ABA6-36C326EC03D9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6764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FE9C0-EF40-4705-ABA6-36C326EC03D9}" type="slidenum">
              <a:rPr lang="pl-PL" smtClean="0"/>
              <a:pPr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8430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9926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152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3808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820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8644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5215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178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7723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5A3A3091-6A4C-4A66-B83E-F6CC9CB3A64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9979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741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869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433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7501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2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6449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65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2100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7FA3B-C404-4317-B0BC-953931111309}" type="datetimeFigureOut">
              <a:rPr lang="pl-PL" smtClean="0"/>
              <a:pPr/>
              <a:t>30.11.2022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31897F-8F23-433E-A660-EFF8D3EDA50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146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  <p:sldLayoutId id="21474838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31871" y="404664"/>
            <a:ext cx="7772400" cy="247570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Prawidłowo zbilansowana dieta </a:t>
            </a:r>
            <a:b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i aktywność fizyczna jako niezbędne elementy zdrowego stylu życia</a:t>
            </a:r>
            <a:endParaRPr lang="pl-PL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Podtytuł 3"/>
          <p:cNvSpPr>
            <a:spLocks noGrp="1"/>
          </p:cNvSpPr>
          <p:nvPr>
            <p:ph type="subTitle" idx="1"/>
          </p:nvPr>
        </p:nvSpPr>
        <p:spPr>
          <a:xfrm>
            <a:off x="2483768" y="4725144"/>
            <a:ext cx="6116216" cy="1456939"/>
          </a:xfrm>
        </p:spPr>
        <p:txBody>
          <a:bodyPr>
            <a:normAutofit/>
          </a:bodyPr>
          <a:lstStyle/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Barbara Andrusiak</a:t>
            </a: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Sekcja Profilaktyki Zdrowotnej </a:t>
            </a:r>
          </a:p>
          <a:p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</a:rPr>
              <a:t>PSSE w Toruniu</a:t>
            </a:r>
            <a:endParaRPr lang="pl-PL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2857499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88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332656"/>
            <a:ext cx="7704856" cy="5832648"/>
          </a:xfrm>
          <a:noFill/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sz="3600" b="1" dirty="0" smtClean="0">
                <a:solidFill>
                  <a:srgbClr val="C00000"/>
                </a:solidFill>
              </a:rPr>
              <a:t>Aktywność fizyczna jest szczególnie ważna dla młodzieży w wieku 5-17 lat:</a:t>
            </a:r>
          </a:p>
          <a:p>
            <a:r>
              <a:rPr lang="pl-PL" sz="2800" b="1" dirty="0" smtClean="0">
                <a:solidFill>
                  <a:srgbClr val="7030A0"/>
                </a:solidFill>
              </a:rPr>
              <a:t>co najmniej 60 minut aktywności fizycznej dziennie </a:t>
            </a:r>
            <a:r>
              <a:rPr lang="pl-PL" sz="2800" i="1" dirty="0" smtClean="0">
                <a:solidFill>
                  <a:srgbClr val="7030A0"/>
                </a:solidFill>
              </a:rPr>
              <a:t>(dziewczęta 12-15 lat – ograniczenie osteoporozy);</a:t>
            </a:r>
          </a:p>
          <a:p>
            <a:r>
              <a:rPr lang="pl-PL" sz="2800" i="1" dirty="0" smtClean="0">
                <a:solidFill>
                  <a:srgbClr val="00B050"/>
                </a:solidFill>
              </a:rPr>
              <a:t>rzeczywistość </a:t>
            </a:r>
            <a:r>
              <a:rPr lang="pl-PL" sz="2800" i="1" dirty="0">
                <a:solidFill>
                  <a:srgbClr val="00B050"/>
                </a:solidFill>
              </a:rPr>
              <a:t>- Ursynów, Warszawa: boisko szkolne </a:t>
            </a:r>
            <a:r>
              <a:rPr lang="pl-PL" sz="2800" i="1" dirty="0" smtClean="0">
                <a:solidFill>
                  <a:srgbClr val="00B050"/>
                </a:solidFill>
              </a:rPr>
              <a:t>– dziewczyny rzucają do kosza, ale 1/3 klasy siedzi na murku, bo ma zwolnienie z ćwiczeń z WF-u!? </a:t>
            </a:r>
            <a:endParaRPr lang="pl-PL" sz="2800" i="1" dirty="0">
              <a:solidFill>
                <a:srgbClr val="00B050"/>
              </a:solidFill>
            </a:endParaRPr>
          </a:p>
          <a:p>
            <a:r>
              <a:rPr lang="pl-PL" sz="2800" b="1" dirty="0" smtClean="0">
                <a:solidFill>
                  <a:schemeClr val="bg1">
                    <a:lumMod val="50000"/>
                  </a:schemeClr>
                </a:solidFill>
              </a:rPr>
              <a:t>każda aktywność fizyczna powyżej 60 minut dziennie – dodatkowe korzyści zdrowotne.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26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620688"/>
            <a:ext cx="7499176" cy="63695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400" dirty="0" smtClean="0">
                <a:solidFill>
                  <a:srgbClr val="C00000"/>
                </a:solidFill>
              </a:rPr>
              <a:t>Badania naukowe dotyczące grupy w wieku 5-17 potwierdzają, że </a:t>
            </a:r>
            <a:r>
              <a:rPr lang="pl-PL" sz="2400" b="1" dirty="0" smtClean="0">
                <a:solidFill>
                  <a:srgbClr val="C00000"/>
                </a:solidFill>
              </a:rPr>
              <a:t>aktywność fizyczna </a:t>
            </a:r>
            <a:br>
              <a:rPr lang="pl-PL" sz="2400" b="1" dirty="0" smtClean="0">
                <a:solidFill>
                  <a:srgbClr val="C00000"/>
                </a:solidFill>
              </a:rPr>
            </a:br>
            <a:r>
              <a:rPr lang="pl-PL" sz="2400" b="1" dirty="0" smtClean="0">
                <a:solidFill>
                  <a:srgbClr val="C00000"/>
                </a:solidFill>
              </a:rPr>
              <a:t>to fundamentalne korzyści zdrowotne dla dzieci </a:t>
            </a:r>
            <a:br>
              <a:rPr lang="pl-PL" sz="2400" b="1" dirty="0" smtClean="0">
                <a:solidFill>
                  <a:srgbClr val="C00000"/>
                </a:solidFill>
              </a:rPr>
            </a:br>
            <a:r>
              <a:rPr lang="pl-PL" sz="2400" b="1" dirty="0" smtClean="0">
                <a:solidFill>
                  <a:srgbClr val="C00000"/>
                </a:solidFill>
              </a:rPr>
              <a:t>i młodzieży:</a:t>
            </a:r>
          </a:p>
          <a:p>
            <a:pPr algn="just"/>
            <a:r>
              <a:rPr lang="pl-PL" sz="2400" dirty="0" smtClean="0">
                <a:solidFill>
                  <a:srgbClr val="0070C0"/>
                </a:solidFill>
              </a:rPr>
              <a:t>zdrowy układ mięśniowo-szkieletowy (m.in. kości, mięśnie, stawy);</a:t>
            </a:r>
          </a:p>
          <a:p>
            <a:pPr algn="just"/>
            <a:r>
              <a:rPr lang="pl-PL" sz="2400" dirty="0" smtClean="0">
                <a:solidFill>
                  <a:srgbClr val="00B050"/>
                </a:solidFill>
              </a:rPr>
              <a:t>zdrowy układ sercowo-naczyniowo-oddechowy</a:t>
            </a:r>
          </a:p>
          <a:p>
            <a:pPr algn="just"/>
            <a:r>
              <a:rPr lang="pl-PL" sz="2400" dirty="0" smtClean="0">
                <a:solidFill>
                  <a:srgbClr val="7030A0"/>
                </a:solidFill>
              </a:rPr>
              <a:t>świadomość układu mięśniowo-nerwowego (m.in. lepsza koordynacja ruchowa);</a:t>
            </a:r>
          </a:p>
          <a:p>
            <a:pPr algn="just"/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ułatwia utrzymanie odpowiedniej masy ciała;</a:t>
            </a:r>
          </a:p>
          <a:p>
            <a:pPr algn="just"/>
            <a:r>
              <a:rPr lang="pl-PL" sz="2400" dirty="0" smtClean="0">
                <a:solidFill>
                  <a:srgbClr val="693017"/>
                </a:solidFill>
              </a:rPr>
              <a:t>wzmocnienie psychiki (m.in. ogranicza agresję oraz depresje);</a:t>
            </a:r>
          </a:p>
          <a:p>
            <a:pPr algn="just"/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5635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4000" b="1" u="sng" dirty="0" smtClean="0"/>
              <a:t>Jak odżywiają się Polacy?</a:t>
            </a:r>
            <a:br>
              <a:rPr lang="pl-PL" sz="4000" b="1" u="sng" dirty="0" smtClean="0"/>
            </a:br>
            <a:endParaRPr lang="pl-PL" sz="4000" b="1" u="sng" dirty="0" smtClean="0"/>
          </a:p>
        </p:txBody>
      </p:sp>
      <p:sp>
        <p:nvSpPr>
          <p:cNvPr id="512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57748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pl-PL" altLang="pl-PL" sz="4800" b="1" dirty="0" smtClean="0">
                <a:solidFill>
                  <a:srgbClr val="C00000"/>
                </a:solidFill>
              </a:rPr>
              <a:t>Źle! </a:t>
            </a:r>
            <a:endParaRPr lang="pl-PL" altLang="pl-PL" b="1" dirty="0" smtClean="0">
              <a:solidFill>
                <a:schemeClr val="tx1"/>
              </a:solidFill>
            </a:endParaRPr>
          </a:p>
          <a:p>
            <a:r>
              <a:rPr lang="pl-PL" altLang="pl-PL" sz="2800" b="1" dirty="0" smtClean="0">
                <a:solidFill>
                  <a:srgbClr val="FF0000"/>
                </a:solidFill>
              </a:rPr>
              <a:t>63% nie je warzyw;</a:t>
            </a:r>
          </a:p>
          <a:p>
            <a:pPr eaLnBrk="1" hangingPunct="1"/>
            <a:r>
              <a:rPr lang="pl-PL" altLang="pl-PL" sz="2800" b="1" dirty="0" smtClean="0">
                <a:solidFill>
                  <a:srgbClr val="FF0000"/>
                </a:solidFill>
              </a:rPr>
              <a:t>62% nie je owoców;</a:t>
            </a:r>
          </a:p>
          <a:p>
            <a:pPr eaLnBrk="1" hangingPunct="1"/>
            <a:r>
              <a:rPr lang="pl-PL" altLang="pl-PL" sz="2800" b="1" dirty="0" smtClean="0">
                <a:solidFill>
                  <a:srgbClr val="FF0000"/>
                </a:solidFill>
              </a:rPr>
              <a:t>77% je ryby rzadziej niż 1x w tygodniu;</a:t>
            </a:r>
          </a:p>
          <a:p>
            <a:pPr eaLnBrk="1" hangingPunct="1"/>
            <a:r>
              <a:rPr lang="pl-PL" altLang="pl-PL" sz="2800" b="1" dirty="0" smtClean="0"/>
              <a:t>55% za często je słodycze;</a:t>
            </a:r>
          </a:p>
          <a:p>
            <a:pPr eaLnBrk="1" hangingPunct="1"/>
            <a:r>
              <a:rPr lang="pl-PL" altLang="pl-PL" sz="2800" b="1" dirty="0" smtClean="0"/>
              <a:t>20% przesadza ze słodzonymi napojami;</a:t>
            </a:r>
            <a:endParaRPr lang="pl-PL" altLang="pl-PL" sz="2800" b="1" u="sng" dirty="0" smtClean="0"/>
          </a:p>
          <a:p>
            <a:pPr eaLnBrk="1" hangingPunct="1"/>
            <a:r>
              <a:rPr lang="pl-PL" altLang="pl-PL" sz="2800" dirty="0" smtClean="0">
                <a:solidFill>
                  <a:srgbClr val="FF0000"/>
                </a:solidFill>
              </a:rPr>
              <a:t>czyli 2/3 = </a:t>
            </a:r>
            <a:r>
              <a:rPr lang="pl-PL" altLang="pl-PL" sz="2800" b="1" u="sng" dirty="0" smtClean="0">
                <a:solidFill>
                  <a:srgbClr val="FF0000"/>
                </a:solidFill>
              </a:rPr>
              <a:t>25 mln Polaków źle się odżywia;</a:t>
            </a:r>
          </a:p>
          <a:p>
            <a:r>
              <a:rPr lang="pl-PL" altLang="pl-PL" sz="2800" dirty="0">
                <a:solidFill>
                  <a:srgbClr val="0070C0"/>
                </a:solidFill>
              </a:rPr>
              <a:t>85% </a:t>
            </a:r>
            <a:r>
              <a:rPr lang="pl-PL" altLang="pl-PL" sz="2800" dirty="0" smtClean="0">
                <a:solidFill>
                  <a:srgbClr val="0070C0"/>
                </a:solidFill>
              </a:rPr>
              <a:t>dzieci je </a:t>
            </a:r>
            <a:r>
              <a:rPr lang="pl-PL" altLang="pl-PL" sz="2800" dirty="0">
                <a:solidFill>
                  <a:srgbClr val="0070C0"/>
                </a:solidFill>
              </a:rPr>
              <a:t>za mało owoców i warzyw!!!</a:t>
            </a:r>
          </a:p>
          <a:p>
            <a:pPr>
              <a:buNone/>
            </a:pPr>
            <a:r>
              <a:rPr lang="pl-PL" altLang="pl-PL" sz="2800" dirty="0" smtClean="0">
                <a:solidFill>
                  <a:srgbClr val="0070C0"/>
                </a:solidFill>
              </a:rPr>
              <a:t>- możliwy </a:t>
            </a:r>
            <a:r>
              <a:rPr lang="pl-PL" altLang="pl-PL" sz="2800" dirty="0">
                <a:solidFill>
                  <a:srgbClr val="0070C0"/>
                </a:solidFill>
              </a:rPr>
              <a:t>o 40% </a:t>
            </a:r>
            <a:r>
              <a:rPr lang="pl-PL" altLang="pl-PL" sz="2800" dirty="0" smtClean="0">
                <a:solidFill>
                  <a:srgbClr val="0070C0"/>
                </a:solidFill>
              </a:rPr>
              <a:t>wzrost liczby </a:t>
            </a:r>
            <a:r>
              <a:rPr lang="pl-PL" altLang="pl-PL" sz="2800" dirty="0">
                <a:solidFill>
                  <a:srgbClr val="0070C0"/>
                </a:solidFill>
              </a:rPr>
              <a:t>nowotworów!!!</a:t>
            </a:r>
          </a:p>
          <a:p>
            <a:pPr>
              <a:buNone/>
            </a:pPr>
            <a:r>
              <a:rPr lang="pl-PL" altLang="pl-PL" sz="2800" dirty="0" smtClean="0">
                <a:solidFill>
                  <a:srgbClr val="0070C0"/>
                </a:solidFill>
              </a:rPr>
              <a:t>- możliwe </a:t>
            </a:r>
            <a:r>
              <a:rPr lang="pl-PL" altLang="pl-PL" sz="2800" dirty="0">
                <a:solidFill>
                  <a:srgbClr val="0070C0"/>
                </a:solidFill>
              </a:rPr>
              <a:t>krótsze życie dzisiejszych dzieci!!!</a:t>
            </a:r>
          </a:p>
          <a:p>
            <a:pPr eaLnBrk="1" hangingPunct="1">
              <a:buFont typeface="Wingdings 2" pitchFamily="18" charset="2"/>
              <a:buNone/>
            </a:pPr>
            <a:endParaRPr lang="pl-PL" altLang="pl-PL" sz="2800" dirty="0" smtClean="0"/>
          </a:p>
        </p:txBody>
      </p:sp>
    </p:spTree>
    <p:extLst>
      <p:ext uri="{BB962C8B-B14F-4D97-AF65-F5344CB8AC3E}">
        <p14:creationId xmlns:p14="http://schemas.microsoft.com/office/powerpoint/2010/main" val="289046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260648"/>
            <a:ext cx="7272808" cy="6264696"/>
          </a:xfrm>
        </p:spPr>
        <p:txBody>
          <a:bodyPr>
            <a:normAutofit lnSpcReduction="10000"/>
          </a:bodyPr>
          <a:lstStyle/>
          <a:p>
            <a:r>
              <a:rPr lang="pl-PL" sz="2400" dirty="0" smtClean="0"/>
              <a:t>Spożycie owoców i warzyw w Polsce – </a:t>
            </a:r>
            <a:r>
              <a:rPr lang="pl-PL" sz="2400" dirty="0" smtClean="0">
                <a:solidFill>
                  <a:srgbClr val="FF0000"/>
                </a:solidFill>
              </a:rPr>
              <a:t>zdecydowanie za małe, </a:t>
            </a:r>
            <a:r>
              <a:rPr lang="pl-PL" sz="2400" b="1" dirty="0" smtClean="0">
                <a:solidFill>
                  <a:srgbClr val="FF0000"/>
                </a:solidFill>
              </a:rPr>
              <a:t>szczególnie wśród dzieci i młodzieży;</a:t>
            </a:r>
          </a:p>
          <a:p>
            <a:r>
              <a:rPr lang="pl-PL" sz="2400" b="1" dirty="0" smtClean="0">
                <a:solidFill>
                  <a:srgbClr val="0070C0"/>
                </a:solidFill>
              </a:rPr>
              <a:t>Warzywa - same zalety</a:t>
            </a:r>
            <a:r>
              <a:rPr lang="pl-PL" sz="2400" dirty="0" smtClean="0">
                <a:solidFill>
                  <a:srgbClr val="0070C0"/>
                </a:solidFill>
              </a:rPr>
              <a:t>: </a:t>
            </a:r>
            <a:r>
              <a:rPr lang="pl-PL" sz="2400" dirty="0" smtClean="0"/>
              <a:t>bez cukru, tłuszczu, </a:t>
            </a:r>
            <a:br>
              <a:rPr lang="pl-PL" sz="2400" dirty="0" smtClean="0"/>
            </a:br>
            <a:r>
              <a:rPr lang="pl-PL" sz="2400" dirty="0" smtClean="0"/>
              <a:t>a dużo: błonnika, witamin, składników mineralnych, antyoksydantów;</a:t>
            </a:r>
          </a:p>
          <a:p>
            <a:r>
              <a:rPr lang="pl-PL" sz="2400" b="1" dirty="0" smtClean="0">
                <a:solidFill>
                  <a:srgbClr val="00B050"/>
                </a:solidFill>
              </a:rPr>
              <a:t>Owoce </a:t>
            </a:r>
            <a:r>
              <a:rPr lang="pl-PL" sz="2400" dirty="0" smtClean="0"/>
              <a:t>– jak wyżej, ale… zawierają cukier;</a:t>
            </a:r>
          </a:p>
          <a:p>
            <a:r>
              <a:rPr lang="pl-PL" sz="2400" b="1" dirty="0" smtClean="0">
                <a:solidFill>
                  <a:srgbClr val="FFC000"/>
                </a:solidFill>
              </a:rPr>
              <a:t>Tłuszcze</a:t>
            </a:r>
            <a:r>
              <a:rPr lang="pl-PL" sz="2400" dirty="0" smtClean="0"/>
              <a:t>: </a:t>
            </a:r>
          </a:p>
          <a:p>
            <a:pPr marL="0" indent="0">
              <a:buNone/>
            </a:pPr>
            <a:r>
              <a:rPr lang="pl-PL" sz="2400" dirty="0"/>
              <a:t>	</a:t>
            </a:r>
            <a:r>
              <a:rPr lang="pl-PL" sz="2400" dirty="0" smtClean="0"/>
              <a:t>- kwasy </a:t>
            </a:r>
            <a:r>
              <a:rPr lang="pl-PL" sz="2400" dirty="0"/>
              <a:t>nasycone: tłuszcze zwierzęce (tłuste </a:t>
            </a:r>
            <a:r>
              <a:rPr lang="pl-PL" sz="2400" dirty="0" smtClean="0"/>
              <a:t>	produkty 	mięsne</a:t>
            </a:r>
            <a:r>
              <a:rPr lang="pl-PL" sz="2400" dirty="0"/>
              <a:t>, </a:t>
            </a:r>
            <a:r>
              <a:rPr lang="pl-PL" sz="2400" dirty="0" smtClean="0"/>
              <a:t>	produkty </a:t>
            </a:r>
            <a:r>
              <a:rPr lang="pl-PL" sz="2400" dirty="0"/>
              <a:t>mleczne), olej </a:t>
            </a:r>
            <a:r>
              <a:rPr lang="pl-PL" sz="2400" dirty="0" smtClean="0"/>
              <a:t>	kokosowy;</a:t>
            </a:r>
            <a:endParaRPr lang="pl-PL" sz="2400" dirty="0"/>
          </a:p>
          <a:p>
            <a:pPr marL="0" indent="0">
              <a:buNone/>
            </a:pPr>
            <a:r>
              <a:rPr lang="pl-PL" sz="2400" dirty="0" smtClean="0"/>
              <a:t>	- nienasycone</a:t>
            </a:r>
            <a:r>
              <a:rPr lang="pl-PL" sz="2400" dirty="0"/>
              <a:t>: oleje i miękkie margaryny (80% </a:t>
            </a:r>
            <a:r>
              <a:rPr lang="pl-PL" sz="2400" dirty="0" smtClean="0"/>
              <a:t>	oleju);</a:t>
            </a:r>
            <a:endParaRPr lang="pl-PL" sz="2400" dirty="0"/>
          </a:p>
          <a:p>
            <a:pPr marL="0" indent="0">
              <a:buNone/>
            </a:pPr>
            <a:r>
              <a:rPr lang="pl-PL" sz="2400" dirty="0" smtClean="0"/>
              <a:t>	- </a:t>
            </a:r>
            <a:r>
              <a:rPr lang="pl-PL" sz="2400" dirty="0" smtClean="0">
                <a:solidFill>
                  <a:srgbClr val="FF0000"/>
                </a:solidFill>
              </a:rPr>
              <a:t>najzdrowszy </a:t>
            </a:r>
            <a:r>
              <a:rPr lang="pl-PL" sz="2400" dirty="0">
                <a:solidFill>
                  <a:srgbClr val="FF0000"/>
                </a:solidFill>
              </a:rPr>
              <a:t>olej – rzepakowy</a:t>
            </a:r>
            <a:r>
              <a:rPr lang="pl-PL" sz="2400" dirty="0"/>
              <a:t>: najmniej </a:t>
            </a:r>
            <a:r>
              <a:rPr lang="pl-PL" sz="2400" dirty="0" smtClean="0"/>
              <a:t>	kwasów 	nasyconych</a:t>
            </a:r>
            <a:r>
              <a:rPr lang="pl-PL" sz="2400" dirty="0"/>
              <a:t>, </a:t>
            </a:r>
            <a:r>
              <a:rPr lang="pl-PL" sz="2400" dirty="0" smtClean="0"/>
              <a:t>	dużo </a:t>
            </a:r>
            <a:r>
              <a:rPr lang="pl-PL" sz="2400" dirty="0"/>
              <a:t>kwasów omega-3, </a:t>
            </a:r>
            <a:r>
              <a:rPr lang="pl-PL" sz="2400" dirty="0" smtClean="0"/>
              <a:t>	dużo 	tokoferoli </a:t>
            </a:r>
            <a:r>
              <a:rPr lang="pl-PL" sz="2400" dirty="0"/>
              <a:t>(</a:t>
            </a:r>
            <a:r>
              <a:rPr lang="pl-PL" sz="2400" dirty="0" err="1"/>
              <a:t>wit</a:t>
            </a:r>
            <a:r>
              <a:rPr lang="pl-PL" sz="2400" dirty="0"/>
              <a:t>. E) i </a:t>
            </a:r>
            <a:r>
              <a:rPr lang="pl-PL" sz="2400" dirty="0" smtClean="0"/>
              <a:t>steroli;</a:t>
            </a:r>
            <a:endParaRPr 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0841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15616" y="344178"/>
            <a:ext cx="4777687" cy="1152128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Podstawowe elementy </a:t>
            </a:r>
            <a:b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zdrowej diety (WHO):</a:t>
            </a:r>
            <a:endParaRPr lang="pl-PL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700808"/>
            <a:ext cx="7488832" cy="5433467"/>
          </a:xfrm>
        </p:spPr>
        <p:txBody>
          <a:bodyPr>
            <a:normAutofit/>
          </a:bodyPr>
          <a:lstStyle/>
          <a:p>
            <a:r>
              <a:rPr lang="pl-PL" sz="2400" dirty="0"/>
              <a:t>r</a:t>
            </a:r>
            <a:r>
              <a:rPr lang="pl-PL" sz="2400" dirty="0" smtClean="0"/>
              <a:t>ównowaga pomiędzy energią diety a energią aktywności fizycznej;</a:t>
            </a:r>
          </a:p>
          <a:p>
            <a:r>
              <a:rPr lang="pl-PL" sz="2400" dirty="0"/>
              <a:t>z</a:t>
            </a:r>
            <a:r>
              <a:rPr lang="pl-PL" sz="2400" dirty="0" smtClean="0"/>
              <a:t>różnicowana dieta;</a:t>
            </a:r>
          </a:p>
          <a:p>
            <a:r>
              <a:rPr lang="pl-PL" sz="2400" dirty="0"/>
              <a:t>o</a:t>
            </a:r>
            <a:r>
              <a:rPr lang="pl-PL" sz="2400" dirty="0" smtClean="0"/>
              <a:t>graniczyć spożycie tłuszczów i zamiast kwasów nasyconych spożywać kwasy  nienasycone; wyeliminować kwasy tłuszczowe trans;</a:t>
            </a:r>
          </a:p>
          <a:p>
            <a:r>
              <a:rPr lang="pl-PL" sz="2400" dirty="0"/>
              <a:t>z</a:t>
            </a:r>
            <a:r>
              <a:rPr lang="pl-PL" sz="2400" dirty="0" smtClean="0"/>
              <a:t>większyć spożycie warzyw, owoców, strączkowych, produktów zbożowych pełnoziarnistych i orzechów;</a:t>
            </a:r>
          </a:p>
          <a:p>
            <a:r>
              <a:rPr lang="pl-PL" sz="2400" dirty="0"/>
              <a:t>o</a:t>
            </a:r>
            <a:r>
              <a:rPr lang="pl-PL" sz="2400" dirty="0" smtClean="0"/>
              <a:t>graniczyć spożycie cukru i soli;</a:t>
            </a:r>
            <a:endParaRPr lang="pl-PL" sz="2400" dirty="0"/>
          </a:p>
        </p:txBody>
      </p:sp>
      <p:pic>
        <p:nvPicPr>
          <p:cNvPr id="5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289506" y="568115"/>
            <a:ext cx="1803655" cy="1136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37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611560" y="1331492"/>
            <a:ext cx="6390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/>
          </a:p>
          <a:p>
            <a:endParaRPr lang="pl-PL" dirty="0"/>
          </a:p>
          <a:p>
            <a:r>
              <a:rPr lang="pl-PL" dirty="0"/>
              <a:t>OGÓLNOPOLSKI   PROGRAM   EDUKACYJNY</a:t>
            </a:r>
            <a:br>
              <a:rPr lang="pl-PL" dirty="0"/>
            </a:br>
            <a:r>
              <a:rPr lang="pl-PL" dirty="0"/>
              <a:t>promujący zbilansowaną dietę </a:t>
            </a:r>
            <a:br>
              <a:rPr lang="pl-PL" dirty="0"/>
            </a:br>
            <a:r>
              <a:rPr lang="pl-PL" dirty="0"/>
              <a:t>i aktywność fizyczną </a:t>
            </a:r>
            <a:br>
              <a:rPr lang="pl-PL" dirty="0"/>
            </a:br>
            <a:r>
              <a:rPr lang="pl-PL" dirty="0"/>
              <a:t>wśród młodzieży szkolnej</a:t>
            </a:r>
          </a:p>
        </p:txBody>
      </p:sp>
      <p:sp>
        <p:nvSpPr>
          <p:cNvPr id="5" name="Prostokąt 4"/>
          <p:cNvSpPr/>
          <p:nvPr/>
        </p:nvSpPr>
        <p:spPr>
          <a:xfrm>
            <a:off x="737929" y="404664"/>
            <a:ext cx="5856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TRZYMAJ </a:t>
            </a:r>
            <a:r>
              <a:rPr lang="pl-PL" sz="5400" b="1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FORMĘ!</a:t>
            </a: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539552" y="3284984"/>
            <a:ext cx="7704137" cy="2553474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</a:rPr>
              <a:t>CEL GŁÓWNY:</a:t>
            </a:r>
            <a:endParaRPr kumimoji="0" lang="pl-PL" altLang="pl-PL" sz="28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Poprawa sposobu odżywiania </a:t>
            </a:r>
            <a:br>
              <a:rPr kumimoji="0" lang="pl-PL" altLang="pl-PL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</a:br>
            <a:r>
              <a:rPr kumimoji="0" lang="pl-PL" altLang="pl-PL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i promowanie aktywności fizycznej wśród młodzieży</a:t>
            </a:r>
          </a:p>
        </p:txBody>
      </p:sp>
      <p:pic>
        <p:nvPicPr>
          <p:cNvPr id="7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306046" y="298178"/>
            <a:ext cx="1803655" cy="11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64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404664"/>
            <a:ext cx="6984775" cy="5636699"/>
          </a:xfrm>
        </p:spPr>
        <p:txBody>
          <a:bodyPr>
            <a:normAutofit/>
          </a:bodyPr>
          <a:lstStyle/>
          <a:p>
            <a:pPr marL="0" lvl="0" indent="0" algn="ctr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pl-PL" altLang="pl-PL" sz="2400" b="1" kern="0" dirty="0" smtClean="0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CELE </a:t>
            </a:r>
            <a:r>
              <a:rPr lang="pl-PL" altLang="pl-PL" sz="2400" b="1" kern="0" dirty="0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SZCZEGÓŁOWE:</a:t>
            </a:r>
          </a:p>
          <a:p>
            <a:pPr marL="0" lvl="0" indent="0" algn="ctr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pl-PL" altLang="pl-PL" sz="2400" b="1" kern="0" dirty="0">
              <a:solidFill>
                <a:srgbClr val="0099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lvl="0" indent="0" algn="just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pl-PL" altLang="pl-PL" sz="2400" b="1" kern="0" dirty="0">
                <a:solidFill>
                  <a:srgbClr val="4D4D4D"/>
                </a:solidFill>
              </a:rPr>
              <a:t> </a:t>
            </a:r>
            <a:r>
              <a:rPr lang="pl-PL" altLang="pl-PL" sz="2400" b="1" kern="0" dirty="0">
                <a:solidFill>
                  <a:srgbClr val="C00000"/>
                </a:solidFill>
              </a:rPr>
              <a:t>Pogłębienie wiedzy w zakresie znaczenia zbilansowanej diety i aktywności fizycznej dla organizmu człowieka.</a:t>
            </a:r>
          </a:p>
          <a:p>
            <a:pPr marL="0" lvl="0" indent="0" algn="just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pl-PL" altLang="pl-PL" sz="2400" b="1" kern="0" dirty="0">
              <a:solidFill>
                <a:srgbClr val="4D4D4D"/>
              </a:solidFill>
            </a:endParaRPr>
          </a:p>
          <a:p>
            <a:pPr marL="0" lvl="0" indent="0" algn="just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pl-PL" altLang="pl-PL" sz="2400" b="1" kern="0" dirty="0">
                <a:solidFill>
                  <a:srgbClr val="4D4D4D"/>
                </a:solidFill>
              </a:rPr>
              <a:t> </a:t>
            </a:r>
            <a:r>
              <a:rPr lang="pl-PL" altLang="pl-PL" sz="2400" b="1" kern="0" dirty="0">
                <a:solidFill>
                  <a:srgbClr val="0070C0"/>
                </a:solidFill>
              </a:rPr>
              <a:t>Kształtowanie zmiany postaw i </a:t>
            </a:r>
            <a:r>
              <a:rPr lang="pl-PL" altLang="pl-PL" sz="2400" b="1" kern="0" dirty="0" err="1">
                <a:solidFill>
                  <a:srgbClr val="0070C0"/>
                </a:solidFill>
              </a:rPr>
              <a:t>zachowań</a:t>
            </a:r>
            <a:r>
              <a:rPr lang="pl-PL" altLang="pl-PL" sz="2400" b="1" kern="0" dirty="0">
                <a:solidFill>
                  <a:srgbClr val="0070C0"/>
                </a:solidFill>
              </a:rPr>
              <a:t> związanych </a:t>
            </a:r>
            <a:r>
              <a:rPr lang="pl-PL" altLang="pl-PL" sz="2400" b="1" kern="0" dirty="0" smtClean="0">
                <a:solidFill>
                  <a:srgbClr val="0070C0"/>
                </a:solidFill>
              </a:rPr>
              <a:t>z </a:t>
            </a:r>
            <a:r>
              <a:rPr lang="pl-PL" altLang="pl-PL" sz="2400" b="1" kern="0" dirty="0">
                <a:solidFill>
                  <a:srgbClr val="0070C0"/>
                </a:solidFill>
              </a:rPr>
              <a:t>prawidłowym żywieniem, odpowiednią jakością zdrowotną żywności </a:t>
            </a:r>
            <a:r>
              <a:rPr lang="pl-PL" altLang="pl-PL" sz="2400" b="1" kern="0" dirty="0" smtClean="0">
                <a:solidFill>
                  <a:srgbClr val="0070C0"/>
                </a:solidFill>
              </a:rPr>
              <a:t/>
            </a:r>
            <a:br>
              <a:rPr lang="pl-PL" altLang="pl-PL" sz="2400" b="1" kern="0" dirty="0" smtClean="0">
                <a:solidFill>
                  <a:srgbClr val="0070C0"/>
                </a:solidFill>
              </a:rPr>
            </a:br>
            <a:r>
              <a:rPr lang="pl-PL" altLang="pl-PL" sz="2400" b="1" kern="0" dirty="0" smtClean="0">
                <a:solidFill>
                  <a:srgbClr val="0070C0"/>
                </a:solidFill>
              </a:rPr>
              <a:t>i </a:t>
            </a:r>
            <a:r>
              <a:rPr lang="pl-PL" altLang="pl-PL" sz="2400" b="1" kern="0" dirty="0">
                <a:solidFill>
                  <a:srgbClr val="0070C0"/>
                </a:solidFill>
              </a:rPr>
              <a:t>aktywnością fizyczną.</a:t>
            </a:r>
          </a:p>
          <a:p>
            <a:pPr marL="0" lvl="0" indent="0" algn="just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pl-PL" altLang="pl-PL" sz="2400" b="1" kern="0" dirty="0">
              <a:solidFill>
                <a:srgbClr val="4D4D4D"/>
              </a:solidFill>
            </a:endParaRPr>
          </a:p>
          <a:p>
            <a:pPr marL="0" lvl="0" indent="0" algn="just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pl-PL" altLang="pl-PL" sz="2400" b="1" kern="0" dirty="0">
                <a:solidFill>
                  <a:srgbClr val="4D4D4D"/>
                </a:solidFill>
              </a:rPr>
              <a:t> </a:t>
            </a:r>
            <a:r>
              <a:rPr lang="pl-PL" altLang="pl-PL" sz="2400" b="1" kern="0" dirty="0">
                <a:solidFill>
                  <a:srgbClr val="00B050"/>
                </a:solidFill>
              </a:rPr>
              <a:t>Dostarczenie wiedzy i umiejętności korzystania </a:t>
            </a:r>
            <a:r>
              <a:rPr lang="pl-PL" altLang="pl-PL" sz="2400" b="1" kern="0" dirty="0" smtClean="0">
                <a:solidFill>
                  <a:srgbClr val="00B050"/>
                </a:solidFill>
              </a:rPr>
              <a:t>z </a:t>
            </a:r>
            <a:r>
              <a:rPr lang="pl-PL" altLang="pl-PL" sz="2400" b="1" kern="0" dirty="0">
                <a:solidFill>
                  <a:srgbClr val="00B050"/>
                </a:solidFill>
              </a:rPr>
              <a:t>informacji zamieszczonych </a:t>
            </a:r>
            <a:r>
              <a:rPr lang="pl-PL" altLang="pl-PL" sz="2400" b="1" kern="0" dirty="0" smtClean="0">
                <a:solidFill>
                  <a:srgbClr val="00B050"/>
                </a:solidFill>
              </a:rPr>
              <a:t/>
            </a:r>
            <a:br>
              <a:rPr lang="pl-PL" altLang="pl-PL" sz="2400" b="1" kern="0" dirty="0" smtClean="0">
                <a:solidFill>
                  <a:srgbClr val="00B050"/>
                </a:solidFill>
              </a:rPr>
            </a:br>
            <a:r>
              <a:rPr lang="pl-PL" altLang="pl-PL" sz="2400" b="1" kern="0" dirty="0" smtClean="0">
                <a:solidFill>
                  <a:srgbClr val="00B050"/>
                </a:solidFill>
              </a:rPr>
              <a:t>na </a:t>
            </a:r>
            <a:r>
              <a:rPr lang="pl-PL" altLang="pl-PL" sz="2400" b="1" kern="0" dirty="0">
                <a:solidFill>
                  <a:srgbClr val="00B050"/>
                </a:solidFill>
              </a:rPr>
              <a:t>opakowaniach produktów spożywczych.</a:t>
            </a:r>
          </a:p>
          <a:p>
            <a:endParaRPr lang="pl-PL" dirty="0"/>
          </a:p>
        </p:txBody>
      </p:sp>
      <p:pic>
        <p:nvPicPr>
          <p:cNvPr id="5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306046" y="298178"/>
            <a:ext cx="1803655" cy="11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51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01893" y="404664"/>
            <a:ext cx="6347714" cy="17281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</a:rPr>
              <a:t>ADRESACI PROGRAMU</a:t>
            </a:r>
            <a:r>
              <a:rPr lang="pl-PL" sz="28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pl-PL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pl-PL" sz="4500" dirty="0" smtClean="0"/>
              <a:t>- uczniowie </a:t>
            </a:r>
            <a:r>
              <a:rPr lang="pl-PL" sz="4500" dirty="0"/>
              <a:t>szkół podstawowych (kl. </a:t>
            </a:r>
            <a:r>
              <a:rPr lang="pl-PL" sz="4500" dirty="0" smtClean="0"/>
              <a:t>V-VI</a:t>
            </a:r>
            <a:r>
              <a:rPr lang="pl-PL" sz="4500" dirty="0" smtClean="0"/>
              <a:t>II)</a:t>
            </a:r>
            <a:r>
              <a:rPr lang="pl-PL" sz="4500" dirty="0" smtClean="0"/>
              <a:t> </a:t>
            </a:r>
            <a:r>
              <a:rPr lang="pl-PL" sz="4500" dirty="0"/>
              <a:t>oraz ich rodzice </a:t>
            </a:r>
            <a:r>
              <a:rPr lang="pl-PL" sz="4500" dirty="0" smtClean="0"/>
              <a:t>i opiekunowie;</a:t>
            </a:r>
            <a:endParaRPr lang="pl-PL" sz="4500" dirty="0"/>
          </a:p>
          <a:p>
            <a:endParaRPr lang="pl-PL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30224" y="2132856"/>
            <a:ext cx="8353425" cy="421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7800" indent="-177800"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2000" b="1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ORGANIZATORZY </a:t>
            </a:r>
            <a:r>
              <a:rPr lang="pl-PL" altLang="pl-PL" sz="20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PROGRAMU:</a:t>
            </a:r>
          </a:p>
          <a:p>
            <a:r>
              <a:rPr lang="pl-PL" altLang="pl-PL" sz="2800" b="1" dirty="0">
                <a:latin typeface="Trebuchet MS" panose="020B0603020202020204" pitchFamily="34" charset="0"/>
              </a:rPr>
              <a:t>-</a:t>
            </a:r>
            <a:r>
              <a:rPr lang="pl-PL" altLang="pl-PL" sz="2800" dirty="0">
                <a:latin typeface="Trebuchet MS" panose="020B0603020202020204" pitchFamily="34" charset="0"/>
              </a:rPr>
              <a:t> Główny Inspektorat </a:t>
            </a:r>
            <a:r>
              <a:rPr lang="pl-PL" altLang="pl-PL" sz="2800" dirty="0" smtClean="0">
                <a:latin typeface="Trebuchet MS" panose="020B0603020202020204" pitchFamily="34" charset="0"/>
              </a:rPr>
              <a:t>Sanitarny;</a:t>
            </a:r>
            <a:endParaRPr lang="pl-PL" altLang="pl-PL" sz="2800" dirty="0">
              <a:latin typeface="Trebuchet MS" panose="020B0603020202020204" pitchFamily="34" charset="0"/>
            </a:endParaRPr>
          </a:p>
          <a:p>
            <a:r>
              <a:rPr lang="pl-PL" altLang="pl-PL" sz="2800" b="1" dirty="0">
                <a:latin typeface="Trebuchet MS" panose="020B0603020202020204" pitchFamily="34" charset="0"/>
              </a:rPr>
              <a:t>-</a:t>
            </a:r>
            <a:r>
              <a:rPr lang="pl-PL" altLang="pl-PL" sz="2800" dirty="0">
                <a:latin typeface="Trebuchet MS" panose="020B0603020202020204" pitchFamily="34" charset="0"/>
              </a:rPr>
              <a:t> Stowarzyszenie „Polska Federacja  	</a:t>
            </a:r>
            <a:r>
              <a:rPr lang="pl-PL" altLang="pl-PL" sz="2800" dirty="0" smtClean="0">
                <a:latin typeface="Trebuchet MS" panose="020B0603020202020204" pitchFamily="34" charset="0"/>
              </a:rPr>
              <a:t>Producentów Żywności”;</a:t>
            </a:r>
            <a:endParaRPr lang="pl-PL" altLang="pl-PL" sz="2800" dirty="0">
              <a:latin typeface="Trebuchet MS" panose="020B0603020202020204" pitchFamily="34" charset="0"/>
            </a:endParaRPr>
          </a:p>
          <a:p>
            <a:r>
              <a:rPr lang="pl-PL" altLang="pl-PL" sz="2000" b="1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KOORDYNATORZY </a:t>
            </a:r>
            <a:r>
              <a:rPr lang="pl-PL" altLang="pl-PL" sz="20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PROGRAMU:</a:t>
            </a:r>
          </a:p>
          <a:p>
            <a:r>
              <a:rPr lang="pl-PL" altLang="pl-PL" sz="2800" b="1" dirty="0">
                <a:latin typeface="Trebuchet MS" panose="020B0603020202020204" pitchFamily="34" charset="0"/>
              </a:rPr>
              <a:t>-</a:t>
            </a:r>
            <a:r>
              <a:rPr lang="pl-PL" altLang="pl-PL" sz="2800" dirty="0">
                <a:latin typeface="Trebuchet MS" panose="020B0603020202020204" pitchFamily="34" charset="0"/>
              </a:rPr>
              <a:t> poziom wojewódzki - Wojewódzkie Stacje </a:t>
            </a:r>
            <a:r>
              <a:rPr lang="pl-PL" altLang="pl-PL" sz="2800" dirty="0" smtClean="0">
                <a:latin typeface="Trebuchet MS" panose="020B0603020202020204" pitchFamily="34" charset="0"/>
              </a:rPr>
              <a:t> Sanitarno-Epidemiologiczne;</a:t>
            </a:r>
            <a:endParaRPr lang="pl-PL" altLang="pl-PL" sz="2800" dirty="0">
              <a:latin typeface="Trebuchet MS" panose="020B0603020202020204" pitchFamily="34" charset="0"/>
            </a:endParaRPr>
          </a:p>
          <a:p>
            <a:r>
              <a:rPr lang="pl-PL" altLang="pl-PL" sz="2800" b="1" dirty="0">
                <a:latin typeface="Trebuchet MS" panose="020B0603020202020204" pitchFamily="34" charset="0"/>
              </a:rPr>
              <a:t>-</a:t>
            </a:r>
            <a:r>
              <a:rPr lang="pl-PL" altLang="pl-PL" sz="2800" dirty="0">
                <a:latin typeface="Trebuchet MS" panose="020B0603020202020204" pitchFamily="34" charset="0"/>
              </a:rPr>
              <a:t> poziom powiatowy - Powiatowe Stacje </a:t>
            </a:r>
            <a:r>
              <a:rPr lang="pl-PL" altLang="pl-PL" sz="2800" dirty="0" smtClean="0">
                <a:latin typeface="Trebuchet MS" panose="020B0603020202020204" pitchFamily="34" charset="0"/>
              </a:rPr>
              <a:t>Sanitarno-   Epidemiologiczne;</a:t>
            </a:r>
            <a:endParaRPr lang="pl-PL" altLang="pl-PL" sz="2800" dirty="0">
              <a:latin typeface="Trebuchet MS" panose="020B0603020202020204" pitchFamily="34" charset="0"/>
            </a:endParaRPr>
          </a:p>
          <a:p>
            <a:r>
              <a:rPr lang="pl-PL" altLang="pl-PL" sz="2800" b="1" dirty="0">
                <a:latin typeface="Trebuchet MS" panose="020B0603020202020204" pitchFamily="34" charset="0"/>
              </a:rPr>
              <a:t>-</a:t>
            </a:r>
            <a:r>
              <a:rPr lang="pl-PL" altLang="pl-PL" sz="2800" dirty="0">
                <a:latin typeface="Trebuchet MS" panose="020B0603020202020204" pitchFamily="34" charset="0"/>
              </a:rPr>
              <a:t> poziom szkolny - dyrektorzy szkół i </a:t>
            </a:r>
            <a:r>
              <a:rPr lang="pl-PL" altLang="pl-PL" sz="2800" dirty="0" smtClean="0">
                <a:latin typeface="Trebuchet MS" panose="020B0603020202020204" pitchFamily="34" charset="0"/>
              </a:rPr>
              <a:t>nauczyciele.</a:t>
            </a:r>
            <a:endParaRPr lang="pl-PL" altLang="pl-PL" sz="2800" dirty="0">
              <a:latin typeface="Trebuchet MS" panose="020B0603020202020204" pitchFamily="34" charset="0"/>
            </a:endParaRPr>
          </a:p>
        </p:txBody>
      </p:sp>
      <p:pic>
        <p:nvPicPr>
          <p:cNvPr id="4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306046" y="298178"/>
            <a:ext cx="1803655" cy="11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05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>
                <a:solidFill>
                  <a:schemeClr val="hlink"/>
                </a:solidFill>
                <a:latin typeface="Verdana" panose="020B0604030504040204" pitchFamily="34" charset="0"/>
              </a:rPr>
              <a:t>www.trzymajforme.pl</a:t>
            </a:r>
          </a:p>
        </p:txBody>
      </p:sp>
      <p:sp>
        <p:nvSpPr>
          <p:cNvPr id="38297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4191000" cy="442277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pl-PL" altLang="pl-PL" sz="2800"/>
              <a:t>	</a:t>
            </a:r>
          </a:p>
          <a:p>
            <a:pPr>
              <a:buFont typeface="Wingdings" panose="05000000000000000000" pitchFamily="2" charset="2"/>
              <a:buNone/>
            </a:pPr>
            <a:endParaRPr lang="pl-PL" altLang="pl-PL" sz="2800"/>
          </a:p>
        </p:txBody>
      </p:sp>
      <p:pic>
        <p:nvPicPr>
          <p:cNvPr id="38298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73225"/>
            <a:ext cx="9144000" cy="5184775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48945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90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6532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Wg Światowej Organizacji Zdrowia: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dirty="0" smtClean="0"/>
              <a:t>Dwa główne czynniki zachowania zdrowia, zarówno fizycznego jak i umysłowego:</a:t>
            </a:r>
          </a:p>
          <a:p>
            <a:r>
              <a:rPr lang="pl-PL" sz="3200" b="1" dirty="0"/>
              <a:t> </a:t>
            </a:r>
            <a:r>
              <a:rPr lang="pl-PL" sz="3200" b="1" dirty="0" smtClean="0"/>
              <a:t> </a:t>
            </a:r>
            <a:r>
              <a:rPr lang="pl-PL" sz="3200" b="1" dirty="0">
                <a:solidFill>
                  <a:srgbClr val="00B050"/>
                </a:solidFill>
              </a:rPr>
              <a:t>o</a:t>
            </a:r>
            <a:r>
              <a:rPr lang="pl-PL" sz="3200" b="1" dirty="0" smtClean="0">
                <a:solidFill>
                  <a:srgbClr val="00B050"/>
                </a:solidFill>
              </a:rPr>
              <a:t>dpowiednia dieta</a:t>
            </a:r>
          </a:p>
          <a:p>
            <a:r>
              <a:rPr lang="pl-PL" sz="3200" b="1" dirty="0"/>
              <a:t> </a:t>
            </a:r>
            <a:r>
              <a:rPr lang="pl-PL" sz="3200" b="1" dirty="0" smtClean="0"/>
              <a:t> </a:t>
            </a:r>
            <a:r>
              <a:rPr lang="pl-PL" sz="3200" b="1" dirty="0">
                <a:solidFill>
                  <a:srgbClr val="0070C0"/>
                </a:solidFill>
              </a:rPr>
              <a:t>a</a:t>
            </a:r>
            <a:r>
              <a:rPr lang="pl-PL" sz="3200" b="1" dirty="0" smtClean="0">
                <a:solidFill>
                  <a:srgbClr val="0070C0"/>
                </a:solidFill>
              </a:rPr>
              <a:t>ktywność fizyczna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9135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5988" y="7620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l-PL" altLang="pl-PL" sz="2400">
              <a:latin typeface="Times New Roman" panose="02020603050405020304" pitchFamily="18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81000" y="4572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l-PL" altLang="pl-PL" sz="2400">
              <a:latin typeface="Times New Roman" panose="02020603050405020304" pitchFamily="18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5988" y="1397807"/>
            <a:ext cx="7076292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marL="800100" lvl="1" indent="-34290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l-PL" altLang="pl-PL" sz="2400" b="1" dirty="0">
                <a:solidFill>
                  <a:srgbClr val="7030A0"/>
                </a:solidFill>
                <a:latin typeface="+mj-lt"/>
              </a:rPr>
              <a:t>wspiera </a:t>
            </a:r>
            <a:r>
              <a:rPr lang="pl-PL" altLang="pl-PL" sz="2400" b="1" dirty="0" smtClean="0">
                <a:solidFill>
                  <a:srgbClr val="7030A0"/>
                </a:solidFill>
                <a:latin typeface="+mj-lt"/>
              </a:rPr>
              <a:t>edukację żywieniową mającą </a:t>
            </a:r>
            <a:br>
              <a:rPr lang="pl-PL" altLang="pl-PL" sz="2400" b="1" dirty="0" smtClean="0">
                <a:solidFill>
                  <a:srgbClr val="7030A0"/>
                </a:solidFill>
                <a:latin typeface="+mj-lt"/>
              </a:rPr>
            </a:br>
            <a:r>
              <a:rPr lang="pl-PL" altLang="pl-PL" sz="2400" b="1" dirty="0" smtClean="0">
                <a:solidFill>
                  <a:srgbClr val="7030A0"/>
                </a:solidFill>
                <a:latin typeface="+mj-lt"/>
              </a:rPr>
              <a:t>na </a:t>
            </a:r>
            <a:r>
              <a:rPr lang="pl-PL" altLang="pl-PL" sz="2400" b="1" dirty="0">
                <a:solidFill>
                  <a:srgbClr val="7030A0"/>
                </a:solidFill>
                <a:latin typeface="+mj-lt"/>
              </a:rPr>
              <a:t>celu zapobieganie rozwojowi nadwagi </a:t>
            </a:r>
            <a:r>
              <a:rPr lang="pl-PL" altLang="pl-PL" sz="2400" b="1" dirty="0" smtClean="0">
                <a:solidFill>
                  <a:srgbClr val="7030A0"/>
                </a:solidFill>
                <a:latin typeface="+mj-lt"/>
              </a:rPr>
              <a:t/>
            </a:r>
            <a:br>
              <a:rPr lang="pl-PL" altLang="pl-PL" sz="2400" b="1" dirty="0" smtClean="0">
                <a:solidFill>
                  <a:srgbClr val="7030A0"/>
                </a:solidFill>
                <a:latin typeface="+mj-lt"/>
              </a:rPr>
            </a:br>
            <a:r>
              <a:rPr lang="pl-PL" altLang="pl-PL" sz="2400" b="1" dirty="0" smtClean="0">
                <a:solidFill>
                  <a:srgbClr val="7030A0"/>
                </a:solidFill>
                <a:latin typeface="+mj-lt"/>
              </a:rPr>
              <a:t>i otyłości;</a:t>
            </a:r>
            <a:endParaRPr lang="pl-PL" altLang="pl-PL" sz="2400" b="1" dirty="0">
              <a:solidFill>
                <a:srgbClr val="7030A0"/>
              </a:solidFill>
              <a:latin typeface="+mj-lt"/>
            </a:endParaRPr>
          </a:p>
          <a:p>
            <a:pPr marL="800100" lvl="1" indent="-34290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l-PL" altLang="pl-PL" sz="2400" b="1" dirty="0">
                <a:solidFill>
                  <a:srgbClr val="C00000"/>
                </a:solidFill>
                <a:latin typeface="+mj-lt"/>
              </a:rPr>
              <a:t>wspomaga konsumentów w decyzjach dotyczących sposobu odżywiania </a:t>
            </a:r>
            <a:r>
              <a:rPr lang="pl-PL" altLang="pl-PL" sz="2400" b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pl-PL" altLang="pl-PL" sz="2400" b="1" dirty="0" smtClean="0">
                <a:solidFill>
                  <a:srgbClr val="C00000"/>
                </a:solidFill>
                <a:latin typeface="+mj-lt"/>
              </a:rPr>
            </a:br>
            <a:r>
              <a:rPr lang="pl-PL" altLang="pl-PL" sz="2400" b="1" dirty="0" smtClean="0">
                <a:solidFill>
                  <a:srgbClr val="C00000"/>
                </a:solidFill>
                <a:latin typeface="+mj-lt"/>
              </a:rPr>
              <a:t>i stosowania </a:t>
            </a:r>
            <a:r>
              <a:rPr lang="pl-PL" altLang="pl-PL" sz="2400" b="1" dirty="0">
                <a:solidFill>
                  <a:srgbClr val="C00000"/>
                </a:solidFill>
                <a:latin typeface="+mj-lt"/>
              </a:rPr>
              <a:t>zasad zbilansowanej energetycznie </a:t>
            </a:r>
            <a:r>
              <a:rPr lang="pl-PL" altLang="pl-PL" sz="2400" b="1" dirty="0" smtClean="0">
                <a:solidFill>
                  <a:srgbClr val="C00000"/>
                </a:solidFill>
                <a:latin typeface="+mj-lt"/>
              </a:rPr>
              <a:t>i </a:t>
            </a:r>
            <a:r>
              <a:rPr lang="pl-PL" altLang="pl-PL" sz="2400" b="1" dirty="0">
                <a:solidFill>
                  <a:srgbClr val="C00000"/>
                </a:solidFill>
                <a:latin typeface="+mj-lt"/>
              </a:rPr>
              <a:t>żywieniowo </a:t>
            </a:r>
            <a:r>
              <a:rPr lang="pl-PL" altLang="pl-PL" sz="2400" b="1" dirty="0" smtClean="0">
                <a:solidFill>
                  <a:srgbClr val="C00000"/>
                </a:solidFill>
                <a:latin typeface="+mj-lt"/>
              </a:rPr>
              <a:t>diety;</a:t>
            </a:r>
            <a:endParaRPr lang="pl-PL" altLang="pl-PL" sz="2400" b="1" dirty="0">
              <a:solidFill>
                <a:srgbClr val="C00000"/>
              </a:solidFill>
              <a:latin typeface="+mj-lt"/>
            </a:endParaRPr>
          </a:p>
          <a:p>
            <a:pPr marL="800100" lvl="1" indent="-34290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l-PL" altLang="pl-PL" sz="2400" b="1" dirty="0">
                <a:solidFill>
                  <a:srgbClr val="0070C0"/>
                </a:solidFill>
                <a:latin typeface="+mj-lt"/>
              </a:rPr>
              <a:t>uzupełnia w czytelny i łatwy do zrozumienia sposób informacje o wartości odżywczej podawane na etykietach produktów spożywczych wg obowiązujących </a:t>
            </a:r>
            <a:r>
              <a:rPr lang="pl-PL" altLang="pl-PL" sz="2400" b="1" dirty="0" smtClean="0">
                <a:solidFill>
                  <a:srgbClr val="0070C0"/>
                </a:solidFill>
                <a:latin typeface="+mj-lt"/>
              </a:rPr>
              <a:t>przepisów;</a:t>
            </a:r>
            <a:endParaRPr lang="pl-PL" altLang="pl-PL" sz="2400" b="1" dirty="0">
              <a:solidFill>
                <a:srgbClr val="0070C0"/>
              </a:solidFill>
              <a:latin typeface="+mj-lt"/>
            </a:endParaRPr>
          </a:p>
          <a:p>
            <a:pPr marL="800100" lvl="1" indent="-342900"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l-PL" altLang="pl-PL" sz="2400" b="1" dirty="0">
                <a:solidFill>
                  <a:srgbClr val="00B050"/>
                </a:solidFill>
                <a:latin typeface="+mj-lt"/>
              </a:rPr>
              <a:t>w Polsce wdrażany od 2007 r.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-15341" y="208746"/>
            <a:ext cx="73850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pl-PL" altLang="pl-PL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Dobrowolny system znakowania wartością odżywczą (GDA/RWS)</a:t>
            </a:r>
          </a:p>
        </p:txBody>
      </p:sp>
      <p:pic>
        <p:nvPicPr>
          <p:cNvPr id="6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604750" y="239298"/>
            <a:ext cx="1403755" cy="88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83" t="35799" r="33826" b="22644"/>
          <a:stretch>
            <a:fillRect/>
          </a:stretch>
        </p:blipFill>
        <p:spPr bwMode="auto">
          <a:xfrm rot="656909">
            <a:off x="7377627" y="4474547"/>
            <a:ext cx="1857999" cy="2227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83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0" y="332656"/>
            <a:ext cx="7704014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522288" indent="-65088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 marL="1220788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 marL="1628775"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lvl="1" algn="ctr" eaLnBrk="1" hangingPunct="1">
              <a:spcBef>
                <a:spcPct val="0"/>
              </a:spcBef>
            </a:pPr>
            <a:r>
              <a:rPr lang="pl-PL" altLang="pl-PL" sz="3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pl-PL" alt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Referencyjne Wartości Spożycia</a:t>
            </a:r>
            <a:r>
              <a:rPr lang="pl-PL" altLang="pl-PL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pl-PL" alt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(RWS)</a:t>
            </a:r>
          </a:p>
          <a:p>
            <a:pPr lvl="1" eaLnBrk="1" hangingPunct="1">
              <a:spcBef>
                <a:spcPct val="0"/>
              </a:spcBef>
            </a:pPr>
            <a:endParaRPr lang="pl-PL" altLang="pl-PL" sz="2400" dirty="0">
              <a:solidFill>
                <a:schemeClr val="tx1"/>
              </a:solidFill>
            </a:endParaRPr>
          </a:p>
          <a:p>
            <a:pPr lvl="1" algn="just" eaLnBrk="1" hangingPunct="1">
              <a:spcBef>
                <a:spcPct val="0"/>
              </a:spcBef>
            </a:pPr>
            <a:r>
              <a:rPr lang="pl-PL" altLang="pl-PL" sz="2000" dirty="0">
                <a:solidFill>
                  <a:schemeClr val="tx1"/>
                </a:solidFill>
              </a:rPr>
              <a:t> </a:t>
            </a:r>
            <a:r>
              <a:rPr lang="pl-PL" altLang="pl-PL" sz="2400" b="1" dirty="0">
                <a:solidFill>
                  <a:schemeClr val="tx1"/>
                </a:solidFill>
              </a:rPr>
              <a:t>Referencyjne Wartości Spożycia (RWS dawniej określane GDA) </a:t>
            </a:r>
            <a:r>
              <a:rPr lang="pl-PL" altLang="pl-PL" sz="2400" dirty="0">
                <a:solidFill>
                  <a:schemeClr val="tx1"/>
                </a:solidFill>
              </a:rPr>
              <a:t>to typowe ilości składników odżywczych, które powinny być spożywane przez większość osób w ciągu doby.  </a:t>
            </a:r>
            <a:br>
              <a:rPr lang="pl-PL" altLang="pl-PL" sz="2400" dirty="0">
                <a:solidFill>
                  <a:schemeClr val="tx1"/>
                </a:solidFill>
              </a:rPr>
            </a:br>
            <a:r>
              <a:rPr lang="pl-PL" altLang="pl-PL" sz="2400" dirty="0">
                <a:solidFill>
                  <a:schemeClr val="tx1"/>
                </a:solidFill>
              </a:rPr>
              <a:t/>
            </a:r>
            <a:br>
              <a:rPr lang="pl-PL" altLang="pl-PL" sz="2400" dirty="0">
                <a:solidFill>
                  <a:schemeClr val="tx1"/>
                </a:solidFill>
              </a:rPr>
            </a:br>
            <a:r>
              <a:rPr lang="pl-PL" altLang="pl-PL" sz="2400" dirty="0">
                <a:solidFill>
                  <a:schemeClr val="tx1"/>
                </a:solidFill>
              </a:rPr>
              <a:t>Ponieważ występuje wiele różnic pomiędzy ludźmi, np. we wzroście, masie ciała i poziomach aktywności, </a:t>
            </a:r>
            <a:r>
              <a:rPr lang="pl-PL" altLang="pl-PL" sz="2400" b="1" dirty="0">
                <a:solidFill>
                  <a:schemeClr val="tx1"/>
                </a:solidFill>
              </a:rPr>
              <a:t>RWS nie stanowią wartości docelowych dla poszczególnych osób, ale poziomy orientacyjne,</a:t>
            </a:r>
            <a:r>
              <a:rPr lang="pl-PL" altLang="pl-PL" sz="2400" dirty="0">
                <a:solidFill>
                  <a:schemeClr val="tx1"/>
                </a:solidFill>
              </a:rPr>
              <a:t> według których można ocenić udział poszczególnych składników odżywczych w porcji danego produktu.</a:t>
            </a:r>
          </a:p>
          <a:p>
            <a:pPr lvl="1" eaLnBrk="1" hangingPunct="1">
              <a:spcBef>
                <a:spcPct val="0"/>
              </a:spcBef>
            </a:pPr>
            <a:endParaRPr lang="pl-PL" altLang="pl-PL" sz="1800" dirty="0">
              <a:solidFill>
                <a:schemeClr val="tx1"/>
              </a:solidFill>
            </a:endParaRPr>
          </a:p>
          <a:p>
            <a:pPr lvl="1" eaLnBrk="1" hangingPunct="1">
              <a:spcBef>
                <a:spcPct val="0"/>
              </a:spcBef>
            </a:pPr>
            <a:endParaRPr lang="pl-PL" altLang="pl-PL" sz="1800" dirty="0">
              <a:solidFill>
                <a:schemeClr val="tx1"/>
              </a:solidFill>
            </a:endParaRPr>
          </a:p>
        </p:txBody>
      </p:sp>
      <p:pic>
        <p:nvPicPr>
          <p:cNvPr id="3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563463" y="227250"/>
            <a:ext cx="1333081" cy="839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99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13775" y="6305550"/>
            <a:ext cx="457200" cy="476250"/>
          </a:xfrm>
          <a:noFill/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95945C1-F119-4DC4-9130-7EC8128ABDD3}" type="slidenum">
              <a:rPr lang="pl-PL" altLang="pl-PL" sz="1800">
                <a:solidFill>
                  <a:schemeClr val="tx1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pl-PL" altLang="pl-PL" sz="1800">
              <a:solidFill>
                <a:schemeClr val="tx1"/>
              </a:solidFill>
            </a:endParaRPr>
          </a:p>
        </p:txBody>
      </p:sp>
      <p:pic>
        <p:nvPicPr>
          <p:cNvPr id="12291" name="Picture 40" descr="1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62" y="2289969"/>
            <a:ext cx="2281238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9" descr="clip_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869" y="1774429"/>
            <a:ext cx="2087563" cy="190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5" descr="clip_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69" y="4245768"/>
            <a:ext cx="4283075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3203576" y="3043040"/>
            <a:ext cx="1728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b="1" dirty="0">
                <a:solidFill>
                  <a:schemeClr val="tx1"/>
                </a:solidFill>
              </a:rPr>
              <a:t>Opcjonalnie:</a:t>
            </a:r>
            <a:endParaRPr lang="en-GB" altLang="pl-PL" b="1" dirty="0">
              <a:solidFill>
                <a:schemeClr val="tx1"/>
              </a:solidFill>
            </a:endParaRP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569654" y="1910166"/>
            <a:ext cx="20526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b="1" dirty="0">
                <a:solidFill>
                  <a:schemeClr val="tx1"/>
                </a:solidFill>
              </a:rPr>
              <a:t>Obowiązkowo</a:t>
            </a:r>
            <a:endParaRPr lang="en-GB" altLang="pl-PL" b="1" dirty="0">
              <a:solidFill>
                <a:schemeClr val="tx1"/>
              </a:solidFill>
            </a:endParaRPr>
          </a:p>
        </p:txBody>
      </p:sp>
      <p:sp>
        <p:nvSpPr>
          <p:cNvPr id="12296" name="Text Box 5"/>
          <p:cNvSpPr txBox="1">
            <a:spLocks noChangeArrowheads="1"/>
          </p:cNvSpPr>
          <p:nvPr/>
        </p:nvSpPr>
        <p:spPr bwMode="auto">
          <a:xfrm>
            <a:off x="569963" y="394142"/>
            <a:ext cx="523790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pl-PL" altLang="pl-P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Front Opakowania </a:t>
            </a:r>
            <a:endParaRPr lang="pl-PL" altLang="pl-PL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eaLnBrk="1" hangingPunct="1">
              <a:spcBef>
                <a:spcPct val="0"/>
              </a:spcBef>
            </a:pPr>
            <a:r>
              <a:rPr lang="pl-PL" altLang="pl-P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wg wcześniejszych </a:t>
            </a:r>
            <a:r>
              <a:rPr lang="pl-PL" altLang="pl-P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zasad</a:t>
            </a:r>
          </a:p>
        </p:txBody>
      </p:sp>
      <p:sp>
        <p:nvSpPr>
          <p:cNvPr id="12297" name="Line 13"/>
          <p:cNvSpPr>
            <a:spLocks noChangeShapeType="1"/>
          </p:cNvSpPr>
          <p:nvPr/>
        </p:nvSpPr>
        <p:spPr bwMode="auto">
          <a:xfrm flipV="1">
            <a:off x="4756908" y="2574330"/>
            <a:ext cx="10810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12298" name="Line 14"/>
          <p:cNvSpPr>
            <a:spLocks noChangeShapeType="1"/>
          </p:cNvSpPr>
          <p:nvPr/>
        </p:nvSpPr>
        <p:spPr bwMode="auto">
          <a:xfrm>
            <a:off x="4756908" y="3409752"/>
            <a:ext cx="844631" cy="9201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12299" name="Text Box 10"/>
          <p:cNvSpPr txBox="1">
            <a:spLocks noChangeArrowheads="1"/>
          </p:cNvSpPr>
          <p:nvPr/>
        </p:nvSpPr>
        <p:spPr bwMode="auto">
          <a:xfrm>
            <a:off x="5807869" y="1296978"/>
            <a:ext cx="2376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b="1" dirty="0">
                <a:solidFill>
                  <a:schemeClr val="tx1"/>
                </a:solidFill>
              </a:rPr>
              <a:t>Przy Grupie 1:</a:t>
            </a:r>
            <a:endParaRPr lang="en-GB" altLang="pl-PL" b="1" dirty="0">
              <a:solidFill>
                <a:schemeClr val="tx1"/>
              </a:solidFill>
            </a:endParaRPr>
          </a:p>
        </p:txBody>
      </p:sp>
      <p:sp>
        <p:nvSpPr>
          <p:cNvPr id="12300" name="Text Box 11"/>
          <p:cNvSpPr txBox="1">
            <a:spLocks noChangeArrowheads="1"/>
          </p:cNvSpPr>
          <p:nvPr/>
        </p:nvSpPr>
        <p:spPr bwMode="auto">
          <a:xfrm>
            <a:off x="5807869" y="3879056"/>
            <a:ext cx="172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b="1" dirty="0">
                <a:solidFill>
                  <a:schemeClr val="tx1"/>
                </a:solidFill>
              </a:rPr>
              <a:t>Przy Grupie 2</a:t>
            </a:r>
            <a:r>
              <a:rPr lang="pl-PL" altLang="pl-PL" dirty="0">
                <a:solidFill>
                  <a:schemeClr val="tx1"/>
                </a:solidFill>
              </a:rPr>
              <a:t>:</a:t>
            </a:r>
            <a:endParaRPr lang="en-GB" altLang="pl-PL" dirty="0">
              <a:solidFill>
                <a:schemeClr val="tx1"/>
              </a:solidFill>
            </a:endParaRPr>
          </a:p>
        </p:txBody>
      </p:sp>
      <p:pic>
        <p:nvPicPr>
          <p:cNvPr id="13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617224" y="417849"/>
            <a:ext cx="1134266" cy="714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4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l-PL" altLang="pl-PL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457200"/>
            <a:ext cx="845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pl-PL" altLang="pl-PL" sz="2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83" t="35799" r="33826" b="22644"/>
          <a:stretch>
            <a:fillRect/>
          </a:stretch>
        </p:blipFill>
        <p:spPr bwMode="auto">
          <a:xfrm>
            <a:off x="381000" y="1922464"/>
            <a:ext cx="2292350" cy="2747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Prostokąt 1"/>
          <p:cNvSpPr>
            <a:spLocks noChangeArrowheads="1"/>
          </p:cNvSpPr>
          <p:nvPr/>
        </p:nvSpPr>
        <p:spPr bwMode="auto">
          <a:xfrm>
            <a:off x="179512" y="4887643"/>
            <a:ext cx="3549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sz="1200" dirty="0">
                <a:solidFill>
                  <a:schemeClr val="tx1"/>
                </a:solidFill>
              </a:rPr>
              <a:t>*  referencyjna wartość spożycia dla przeciętnej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sz="1200" dirty="0">
                <a:solidFill>
                  <a:schemeClr val="tx1"/>
                </a:solidFill>
              </a:rPr>
              <a:t>    osoby dorosłej (8 400 </a:t>
            </a:r>
            <a:r>
              <a:rPr lang="pl-PL" altLang="pl-PL" sz="1200" dirty="0" err="1">
                <a:solidFill>
                  <a:schemeClr val="tx1"/>
                </a:solidFill>
              </a:rPr>
              <a:t>kJ</a:t>
            </a:r>
            <a:r>
              <a:rPr lang="pl-PL" altLang="pl-PL" sz="1200" dirty="0">
                <a:solidFill>
                  <a:schemeClr val="tx1"/>
                </a:solidFill>
              </a:rPr>
              <a:t> / 2 000 kcal)</a:t>
            </a:r>
          </a:p>
        </p:txBody>
      </p:sp>
      <p:sp>
        <p:nvSpPr>
          <p:cNvPr id="15366" name="pole tekstowe 2"/>
          <p:cNvSpPr txBox="1">
            <a:spLocks noChangeArrowheads="1"/>
          </p:cNvSpPr>
          <p:nvPr/>
        </p:nvSpPr>
        <p:spPr bwMode="auto">
          <a:xfrm>
            <a:off x="2994582" y="3111501"/>
            <a:ext cx="492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dirty="0">
                <a:solidFill>
                  <a:schemeClr val="tx1"/>
                </a:solidFill>
              </a:rPr>
              <a:t>lub</a:t>
            </a:r>
          </a:p>
        </p:txBody>
      </p:sp>
      <p:sp>
        <p:nvSpPr>
          <p:cNvPr id="15367" name="Prostokąt 3"/>
          <p:cNvSpPr>
            <a:spLocks noChangeArrowheads="1"/>
          </p:cNvSpPr>
          <p:nvPr/>
        </p:nvSpPr>
        <p:spPr bwMode="auto">
          <a:xfrm>
            <a:off x="4423569" y="4915784"/>
            <a:ext cx="3702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sz="1200" dirty="0">
                <a:solidFill>
                  <a:schemeClr val="tx1"/>
                </a:solidFill>
              </a:rPr>
              <a:t>*  referencyjna wartość spożycia dla przeciętnej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pl-PL" altLang="pl-PL" sz="1200" dirty="0">
                <a:solidFill>
                  <a:schemeClr val="tx1"/>
                </a:solidFill>
              </a:rPr>
              <a:t>    osoby dorosłej (8 400 </a:t>
            </a:r>
            <a:r>
              <a:rPr lang="pl-PL" altLang="pl-PL" sz="1200" dirty="0" err="1">
                <a:solidFill>
                  <a:schemeClr val="tx1"/>
                </a:solidFill>
              </a:rPr>
              <a:t>kJ</a:t>
            </a:r>
            <a:r>
              <a:rPr lang="pl-PL" altLang="pl-PL" sz="1200" dirty="0">
                <a:solidFill>
                  <a:schemeClr val="tx1"/>
                </a:solidFill>
              </a:rPr>
              <a:t> / 2 000 kcal)</a:t>
            </a:r>
          </a:p>
        </p:txBody>
      </p:sp>
      <p:sp>
        <p:nvSpPr>
          <p:cNvPr id="15368" name="Text Box 5"/>
          <p:cNvSpPr txBox="1">
            <a:spLocks noChangeArrowheads="1"/>
          </p:cNvSpPr>
          <p:nvPr/>
        </p:nvSpPr>
        <p:spPr bwMode="auto">
          <a:xfrm>
            <a:off x="381000" y="709007"/>
            <a:ext cx="62114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pl-PL" altLang="pl-P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Front Opakowania wg nowych zasad</a:t>
            </a:r>
          </a:p>
        </p:txBody>
      </p:sp>
      <p:pic>
        <p:nvPicPr>
          <p:cNvPr id="15369" name="Picture 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01" t="34814" r="21521" b="24365"/>
          <a:stretch>
            <a:fillRect/>
          </a:stretch>
        </p:blipFill>
        <p:spPr bwMode="auto">
          <a:xfrm>
            <a:off x="4056063" y="1931357"/>
            <a:ext cx="4437063" cy="2695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533576" y="458578"/>
            <a:ext cx="1205146" cy="7592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7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79512" y="548680"/>
            <a:ext cx="5354310" cy="5976664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pl-PL" altLang="pl-PL" sz="2400" b="1" u="sng" dirty="0">
                <a:solidFill>
                  <a:schemeClr val="hlink"/>
                </a:solidFill>
              </a:rPr>
              <a:t>Ewaluacja procesu programu:</a:t>
            </a:r>
          </a:p>
          <a:p>
            <a:pPr algn="just">
              <a:lnSpc>
                <a:spcPct val="90000"/>
              </a:lnSpc>
            </a:pPr>
            <a:r>
              <a:rPr lang="pl-PL" altLang="pl-PL" sz="2400" dirty="0"/>
              <a:t>Program zrealizowany został zgodnie </a:t>
            </a:r>
            <a:r>
              <a:rPr lang="pl-PL" altLang="pl-PL" sz="2400" dirty="0" smtClean="0"/>
              <a:t>z </a:t>
            </a:r>
            <a:r>
              <a:rPr lang="pl-PL" altLang="pl-PL" sz="2400" dirty="0"/>
              <a:t>założeniami. W wielu placówkach formy pracy stosowane w programie (m.in. kiermasze, ekspozycje, konkursy, apele) umożliwiły udział  </a:t>
            </a:r>
            <a:r>
              <a:rPr lang="pl-PL" altLang="pl-PL" sz="2400" dirty="0" smtClean="0"/>
              <a:t>w </a:t>
            </a:r>
            <a:r>
              <a:rPr lang="pl-PL" altLang="pl-PL" sz="2400" dirty="0"/>
              <a:t>nim wszystkich uczniów szkoły. </a:t>
            </a:r>
            <a:endParaRPr lang="pl-PL" altLang="pl-PL" sz="2400" dirty="0" smtClean="0"/>
          </a:p>
          <a:p>
            <a:pPr algn="just">
              <a:lnSpc>
                <a:spcPct val="90000"/>
              </a:lnSpc>
            </a:pPr>
            <a:r>
              <a:rPr lang="pl-PL" altLang="pl-PL" sz="2400" dirty="0" smtClean="0"/>
              <a:t>Kilka </a:t>
            </a:r>
            <a:r>
              <a:rPr lang="pl-PL" altLang="pl-PL" sz="2400" dirty="0"/>
              <a:t>szkół współpracowało </a:t>
            </a:r>
            <a:r>
              <a:rPr lang="pl-PL" altLang="pl-PL" sz="2400" dirty="0" smtClean="0"/>
              <a:t/>
            </a:r>
            <a:br>
              <a:rPr lang="pl-PL" altLang="pl-PL" sz="2400" dirty="0" smtClean="0"/>
            </a:br>
            <a:r>
              <a:rPr lang="pl-PL" altLang="pl-PL" sz="2400" dirty="0" smtClean="0"/>
              <a:t>z </a:t>
            </a:r>
            <a:r>
              <a:rPr lang="pl-PL" altLang="pl-PL" sz="2400" dirty="0"/>
              <a:t>instytucjami zewnętrznymi, </a:t>
            </a:r>
            <a:r>
              <a:rPr lang="pl-PL" altLang="pl-PL" sz="2400" dirty="0" smtClean="0"/>
              <a:t/>
            </a:r>
            <a:br>
              <a:rPr lang="pl-PL" altLang="pl-PL" sz="2400" dirty="0" smtClean="0"/>
            </a:br>
            <a:r>
              <a:rPr lang="pl-PL" altLang="pl-PL" sz="2400" dirty="0" smtClean="0"/>
              <a:t>co w </a:t>
            </a:r>
            <a:r>
              <a:rPr lang="pl-PL" altLang="pl-PL" sz="2400" dirty="0"/>
              <a:t>dużym stopniu podniosło atrakcyjność realizowanego programu. </a:t>
            </a:r>
          </a:p>
        </p:txBody>
      </p:sp>
      <p:pic>
        <p:nvPicPr>
          <p:cNvPr id="403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33787"/>
            <a:ext cx="3743325" cy="2792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3461" name="Rectangle 5"/>
          <p:cNvSpPr>
            <a:spLocks noRot="1" noChangeArrowheads="1"/>
          </p:cNvSpPr>
          <p:nvPr/>
        </p:nvSpPr>
        <p:spPr bwMode="auto">
          <a:xfrm>
            <a:off x="4500563" y="3860800"/>
            <a:ext cx="4031877" cy="25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pl-PL" altLang="pl-PL" sz="2400" dirty="0">
              <a:effectLst/>
            </a:endParaRPr>
          </a:p>
        </p:txBody>
      </p:sp>
      <p:pic>
        <p:nvPicPr>
          <p:cNvPr id="6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497598" y="405723"/>
            <a:ext cx="1273447" cy="802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1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333375"/>
            <a:ext cx="5761038" cy="623728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pl-PL" altLang="pl-PL" sz="2000" b="1" u="sng" dirty="0">
                <a:solidFill>
                  <a:schemeClr val="hlink"/>
                </a:solidFill>
              </a:rPr>
              <a:t>Ewaluacja c.d.</a:t>
            </a:r>
            <a:endParaRPr lang="pl-PL" altLang="pl-PL" sz="2000" b="1" dirty="0">
              <a:solidFill>
                <a:schemeClr val="hlink"/>
              </a:solidFill>
            </a:endParaRPr>
          </a:p>
          <a:p>
            <a:pPr algn="just"/>
            <a:r>
              <a:rPr lang="pl-PL" altLang="pl-PL" sz="2800" b="1" dirty="0"/>
              <a:t>Nastąpiły </a:t>
            </a:r>
            <a:r>
              <a:rPr lang="pl-PL" altLang="pl-PL" sz="2800" b="1" u="sng" dirty="0"/>
              <a:t>pozytywne zmiany</a:t>
            </a:r>
            <a:r>
              <a:rPr lang="pl-PL" altLang="pl-PL" sz="2800" b="1" dirty="0"/>
              <a:t> </a:t>
            </a:r>
            <a:br>
              <a:rPr lang="pl-PL" altLang="pl-PL" sz="2800" b="1" dirty="0"/>
            </a:br>
            <a:r>
              <a:rPr lang="pl-PL" altLang="pl-PL" sz="2800" b="1" dirty="0"/>
              <a:t>w stołówkach szkolnych </a:t>
            </a:r>
            <a:br>
              <a:rPr lang="pl-PL" altLang="pl-PL" sz="2800" b="1" dirty="0"/>
            </a:br>
            <a:r>
              <a:rPr lang="pl-PL" altLang="pl-PL" sz="2800" b="1" dirty="0"/>
              <a:t>i kioskach spożywczych funkcjonujących na terenie  szkół - </a:t>
            </a:r>
            <a:r>
              <a:rPr lang="pl-PL" altLang="pl-PL" sz="2800" b="1" u="sng" dirty="0"/>
              <a:t>wzbogacenie asortymentu</a:t>
            </a:r>
            <a:r>
              <a:rPr lang="pl-PL" altLang="pl-PL" sz="2800" b="1" dirty="0"/>
              <a:t> stołówek </a:t>
            </a:r>
            <a:br>
              <a:rPr lang="pl-PL" altLang="pl-PL" sz="2800" b="1" dirty="0"/>
            </a:br>
            <a:r>
              <a:rPr lang="pl-PL" altLang="pl-PL" sz="2800" b="1" dirty="0"/>
              <a:t>i sklepików szkolnych </a:t>
            </a:r>
            <a:br>
              <a:rPr lang="pl-PL" altLang="pl-PL" sz="2800" b="1" dirty="0"/>
            </a:br>
            <a:r>
              <a:rPr lang="pl-PL" altLang="pl-PL" sz="2800" b="1" dirty="0"/>
              <a:t>o świeże owoce i/lub warzywa, produkty mleczne (serki, jogurty, napoje mleczne itp.), soki (owocowe, warzywne) oraz wodę </a:t>
            </a:r>
            <a:r>
              <a:rPr lang="pl-PL" altLang="pl-PL" sz="2800" b="1" dirty="0" smtClean="0"/>
              <a:t>mineralną. </a:t>
            </a:r>
            <a:endParaRPr lang="pl-PL" altLang="pl-PL" sz="2800" b="1" dirty="0"/>
          </a:p>
          <a:p>
            <a:pPr algn="just"/>
            <a:endParaRPr lang="pl-PL" altLang="pl-PL" sz="2800" b="1" dirty="0"/>
          </a:p>
          <a:p>
            <a:pPr algn="just"/>
            <a:endParaRPr lang="pl-PL" altLang="pl-PL" sz="2800" b="1" dirty="0"/>
          </a:p>
        </p:txBody>
      </p:sp>
      <p:pic>
        <p:nvPicPr>
          <p:cNvPr id="404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018" y="1556792"/>
            <a:ext cx="3059113" cy="3600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1475">
            <a:off x="7722820" y="261260"/>
            <a:ext cx="1073244" cy="67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7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88913"/>
            <a:ext cx="8820150" cy="45513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pl-PL" altLang="pl-PL" sz="2800" dirty="0"/>
              <a:t>	</a:t>
            </a:r>
            <a:r>
              <a:rPr lang="pl-PL" altLang="pl-PL" sz="2400" b="1" u="sng" dirty="0">
                <a:solidFill>
                  <a:schemeClr val="hlink"/>
                </a:solidFill>
              </a:rPr>
              <a:t>Ewaluacja c.d.</a:t>
            </a:r>
            <a:endParaRPr lang="pl-PL" altLang="pl-PL" sz="2800" dirty="0">
              <a:solidFill>
                <a:schemeClr val="hlink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pl-PL" altLang="pl-PL" sz="2800" b="1" dirty="0"/>
              <a:t>W klasach, w których nauczyciele prowadzili zajęcia dotyczące prawidłowego żywienia </a:t>
            </a:r>
            <a:r>
              <a:rPr lang="pl-PL" altLang="pl-PL" sz="2800" b="1" u="sng" dirty="0"/>
              <a:t>zaobserwowano zmiany w codziennej diecie</a:t>
            </a:r>
            <a:r>
              <a:rPr lang="pl-PL" altLang="pl-PL" sz="2800" b="1" dirty="0"/>
              <a:t> uczniów, którzy zaczęli spożywać większą ilość warzyw i owoców, ograniczali jedzenie artykułów cukierniczych, chipsów, picie coli itp. Uczniowie dostrzegli wpływ jedzenia na wygląd, samopoczucie i sprawność fizyczną.</a:t>
            </a:r>
            <a:r>
              <a:rPr lang="pl-PL" altLang="pl-PL" sz="2800" dirty="0"/>
              <a:t>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pl-PL" altLang="pl-PL" sz="1600" dirty="0"/>
              <a:t/>
            </a:r>
            <a:br>
              <a:rPr lang="pl-PL" altLang="pl-PL" sz="1600" dirty="0"/>
            </a:br>
            <a:endParaRPr lang="pl-PL" altLang="pl-PL" sz="1600" dirty="0"/>
          </a:p>
        </p:txBody>
      </p:sp>
      <p:pic>
        <p:nvPicPr>
          <p:cNvPr id="406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869" y="4523288"/>
            <a:ext cx="1687512" cy="19812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6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292600"/>
            <a:ext cx="1944688" cy="1944688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6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147" y="4125935"/>
            <a:ext cx="2251075" cy="16859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6534" name="Oval 6"/>
          <p:cNvSpPr>
            <a:spLocks noChangeArrowheads="1"/>
          </p:cNvSpPr>
          <p:nvPr/>
        </p:nvSpPr>
        <p:spPr bwMode="auto">
          <a:xfrm>
            <a:off x="6732588" y="4078680"/>
            <a:ext cx="223837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pl-PL" altLang="pl-PL" dirty="0"/>
              <a:t>NIE</a:t>
            </a:r>
          </a:p>
        </p:txBody>
      </p:sp>
      <p:pic>
        <p:nvPicPr>
          <p:cNvPr id="40653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18777"/>
            <a:ext cx="2638425" cy="2060575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6536" name="Oval 8"/>
          <p:cNvSpPr>
            <a:spLocks noChangeArrowheads="1"/>
          </p:cNvSpPr>
          <p:nvPr/>
        </p:nvSpPr>
        <p:spPr bwMode="auto">
          <a:xfrm>
            <a:off x="899592" y="4129382"/>
            <a:ext cx="2379662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pl-PL" altLang="pl-PL"/>
              <a:t>TAK</a:t>
            </a:r>
            <a:endParaRPr lang="pl-PL" altLang="pl-PL">
              <a:solidFill>
                <a:srgbClr val="52A652"/>
              </a:solidFill>
            </a:endParaRPr>
          </a:p>
        </p:txBody>
      </p:sp>
      <p:pic>
        <p:nvPicPr>
          <p:cNvPr id="10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058">
            <a:off x="8075756" y="82721"/>
            <a:ext cx="1073244" cy="67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49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1520" y="117475"/>
            <a:ext cx="6120383" cy="6911975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pl-PL" altLang="pl-PL" sz="2000" b="1" dirty="0" smtClean="0">
                <a:solidFill>
                  <a:schemeClr val="accent2"/>
                </a:solidFill>
              </a:rPr>
              <a:t>	</a:t>
            </a:r>
            <a:r>
              <a:rPr lang="pl-PL" altLang="pl-PL" sz="2400" b="1" u="sng" dirty="0" smtClean="0">
                <a:solidFill>
                  <a:schemeClr val="accent2"/>
                </a:solidFill>
              </a:rPr>
              <a:t>Przykłady </a:t>
            </a:r>
            <a:r>
              <a:rPr lang="pl-PL" altLang="pl-PL" sz="2400" b="1" u="sng" dirty="0">
                <a:solidFill>
                  <a:schemeClr val="accent2"/>
                </a:solidFill>
              </a:rPr>
              <a:t>zajęć</a:t>
            </a:r>
            <a:r>
              <a:rPr lang="pl-PL" altLang="pl-PL" sz="2400" b="1" u="sng" dirty="0" smtClean="0">
                <a:solidFill>
                  <a:schemeClr val="accent2"/>
                </a:solidFill>
              </a:rPr>
              <a:t>:</a:t>
            </a:r>
            <a:endParaRPr lang="pl-PL" altLang="pl-PL" sz="1000" dirty="0"/>
          </a:p>
          <a:p>
            <a:pPr algn="just">
              <a:lnSpc>
                <a:spcPct val="80000"/>
              </a:lnSpc>
            </a:pPr>
            <a:r>
              <a:rPr lang="pl-PL" altLang="pl-PL" sz="2000" dirty="0" smtClean="0">
                <a:solidFill>
                  <a:schemeClr val="tx1"/>
                </a:solidFill>
              </a:rPr>
              <a:t>festyny szkolne - </a:t>
            </a:r>
            <a:r>
              <a:rPr lang="pl-PL" altLang="pl-PL" sz="2000" dirty="0">
                <a:solidFill>
                  <a:schemeClr val="tx1"/>
                </a:solidFill>
              </a:rPr>
              <a:t>uczniowie </a:t>
            </a:r>
            <a:r>
              <a:rPr lang="pl-PL" altLang="pl-PL" sz="2000" dirty="0" smtClean="0">
                <a:solidFill>
                  <a:schemeClr val="tx1"/>
                </a:solidFill>
              </a:rPr>
              <a:t>prezentują własne choreografie </a:t>
            </a:r>
            <a:r>
              <a:rPr lang="pl-PL" altLang="pl-PL" sz="2000" dirty="0">
                <a:solidFill>
                  <a:schemeClr val="tx1"/>
                </a:solidFill>
              </a:rPr>
              <a:t>ćwiczeń gimnastycznych, </a:t>
            </a:r>
            <a:r>
              <a:rPr lang="pl-PL" altLang="pl-PL" sz="2000" dirty="0" smtClean="0">
                <a:solidFill>
                  <a:schemeClr val="tx1"/>
                </a:solidFill>
              </a:rPr>
              <a:t> obliczają </a:t>
            </a:r>
            <a:r>
              <a:rPr lang="pl-PL" altLang="pl-PL" sz="2000" dirty="0">
                <a:solidFill>
                  <a:schemeClr val="tx1"/>
                </a:solidFill>
              </a:rPr>
              <a:t>BMI, </a:t>
            </a:r>
            <a:r>
              <a:rPr lang="pl-PL" altLang="pl-PL" sz="2000" dirty="0" smtClean="0">
                <a:solidFill>
                  <a:schemeClr val="tx1"/>
                </a:solidFill>
              </a:rPr>
              <a:t>omawiają piramidę lub talerz </a:t>
            </a:r>
            <a:r>
              <a:rPr lang="pl-PL" altLang="pl-PL" sz="2000" dirty="0">
                <a:solidFill>
                  <a:schemeClr val="tx1"/>
                </a:solidFill>
              </a:rPr>
              <a:t>zdrowego żywienia, </a:t>
            </a:r>
            <a:r>
              <a:rPr lang="pl-PL" altLang="pl-PL" sz="2000" dirty="0" smtClean="0">
                <a:solidFill>
                  <a:schemeClr val="tx1"/>
                </a:solidFill>
              </a:rPr>
              <a:t>prezentują </a:t>
            </a:r>
            <a:r>
              <a:rPr lang="pl-PL" altLang="pl-PL" sz="2000" dirty="0">
                <a:solidFill>
                  <a:schemeClr val="tx1"/>
                </a:solidFill>
              </a:rPr>
              <a:t>zrobione przez siebie </a:t>
            </a:r>
            <a:r>
              <a:rPr lang="pl-PL" altLang="pl-PL" sz="2000" dirty="0" smtClean="0">
                <a:solidFill>
                  <a:schemeClr val="tx1"/>
                </a:solidFill>
              </a:rPr>
              <a:t>plakaty;</a:t>
            </a:r>
            <a:endParaRPr lang="pl-PL" altLang="pl-PL" sz="10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pl-PL" altLang="pl-PL" sz="2000" dirty="0" smtClean="0">
                <a:solidFill>
                  <a:schemeClr val="tx1"/>
                </a:solidFill>
              </a:rPr>
              <a:t>olimpiady/konkursy szkolne i międzyszkolne </a:t>
            </a:r>
            <a:r>
              <a:rPr lang="pl-PL" altLang="pl-PL" sz="2000" dirty="0">
                <a:solidFill>
                  <a:schemeClr val="tx1"/>
                </a:solidFill>
              </a:rPr>
              <a:t>np. </a:t>
            </a:r>
            <a:r>
              <a:rPr lang="pl-PL" altLang="pl-PL" sz="2000" dirty="0" smtClean="0">
                <a:solidFill>
                  <a:schemeClr val="tx1"/>
                </a:solidFill>
              </a:rPr>
              <a:t>gminny konkurs „</a:t>
            </a:r>
            <a:r>
              <a:rPr lang="pl-PL" altLang="pl-PL" sz="2000" i="1" dirty="0" smtClean="0">
                <a:solidFill>
                  <a:schemeClr val="tx1"/>
                </a:solidFill>
              </a:rPr>
              <a:t>Pora na pomidora</a:t>
            </a:r>
            <a:r>
              <a:rPr lang="pl-PL" altLang="pl-PL" sz="2000" dirty="0" smtClean="0">
                <a:solidFill>
                  <a:schemeClr val="tx1"/>
                </a:solidFill>
              </a:rPr>
              <a:t>”, „</a:t>
            </a:r>
            <a:r>
              <a:rPr lang="pl-PL" altLang="pl-PL" sz="2000" i="1" dirty="0" smtClean="0">
                <a:solidFill>
                  <a:schemeClr val="tx1"/>
                </a:solidFill>
              </a:rPr>
              <a:t>Olimpiada </a:t>
            </a:r>
            <a:r>
              <a:rPr lang="pl-PL" altLang="pl-PL" sz="2000" i="1" dirty="0">
                <a:solidFill>
                  <a:schemeClr val="tx1"/>
                </a:solidFill>
              </a:rPr>
              <a:t>dla zdrowia</a:t>
            </a:r>
            <a:r>
              <a:rPr lang="pl-PL" altLang="pl-PL" sz="2000" dirty="0" smtClean="0">
                <a:solidFill>
                  <a:schemeClr val="tx1"/>
                </a:solidFill>
              </a:rPr>
              <a:t>”;</a:t>
            </a:r>
          </a:p>
          <a:p>
            <a:pPr algn="just">
              <a:lnSpc>
                <a:spcPct val="80000"/>
              </a:lnSpc>
            </a:pPr>
            <a:r>
              <a:rPr lang="pl-PL" altLang="pl-PL" sz="2000" dirty="0">
                <a:solidFill>
                  <a:schemeClr val="tx1"/>
                </a:solidFill>
              </a:rPr>
              <a:t>w szkołach organizowane są tzw. "kolorowe tygodnie</a:t>
            </a:r>
            <a:r>
              <a:rPr lang="pl-PL" altLang="pl-PL" sz="2000" dirty="0" smtClean="0">
                <a:solidFill>
                  <a:schemeClr val="tx1"/>
                </a:solidFill>
              </a:rPr>
              <a:t>” – w czasie </a:t>
            </a:r>
            <a:r>
              <a:rPr lang="pl-PL" altLang="pl-PL" sz="2000" dirty="0">
                <a:solidFill>
                  <a:schemeClr val="tx1"/>
                </a:solidFill>
              </a:rPr>
              <a:t>trwania </a:t>
            </a:r>
            <a:r>
              <a:rPr lang="pl-PL" altLang="pl-PL" sz="2000" dirty="0" smtClean="0">
                <a:solidFill>
                  <a:schemeClr val="tx1"/>
                </a:solidFill>
              </a:rPr>
              <a:t>np. „Zielonego </a:t>
            </a:r>
            <a:r>
              <a:rPr lang="pl-PL" altLang="pl-PL" sz="2000" dirty="0">
                <a:solidFill>
                  <a:schemeClr val="tx1"/>
                </a:solidFill>
              </a:rPr>
              <a:t>Tygodnia</a:t>
            </a:r>
            <a:r>
              <a:rPr lang="pl-PL" altLang="pl-PL" sz="2000" dirty="0" smtClean="0">
                <a:solidFill>
                  <a:schemeClr val="tx1"/>
                </a:solidFill>
              </a:rPr>
              <a:t>” uczniowie i nauczyciele ubierali się na zielono, </a:t>
            </a:r>
            <a:r>
              <a:rPr lang="pl-PL" altLang="pl-PL" sz="2000" dirty="0">
                <a:solidFill>
                  <a:schemeClr val="tx1"/>
                </a:solidFill>
              </a:rPr>
              <a:t>prowadzone były zajęcia </a:t>
            </a:r>
            <a:r>
              <a:rPr lang="pl-PL" altLang="pl-PL" sz="2000" dirty="0" smtClean="0">
                <a:solidFill>
                  <a:schemeClr val="tx1"/>
                </a:solidFill>
              </a:rPr>
              <a:t>i </a:t>
            </a:r>
            <a:r>
              <a:rPr lang="pl-PL" altLang="pl-PL" sz="2000" dirty="0">
                <a:solidFill>
                  <a:schemeClr val="tx1"/>
                </a:solidFill>
              </a:rPr>
              <a:t>konkursy dotyczące </a:t>
            </a:r>
            <a:r>
              <a:rPr lang="pl-PL" altLang="pl-PL" sz="2000" dirty="0" smtClean="0">
                <a:solidFill>
                  <a:schemeClr val="tx1"/>
                </a:solidFill>
              </a:rPr>
              <a:t>odżywiania, używano głównie zielonych owoców i warzyw. </a:t>
            </a:r>
            <a:r>
              <a:rPr lang="pl-PL" altLang="pl-PL" sz="2000" dirty="0">
                <a:solidFill>
                  <a:schemeClr val="tx1"/>
                </a:solidFill>
              </a:rPr>
              <a:t>Uczniowie przygotowywali </a:t>
            </a:r>
            <a:r>
              <a:rPr lang="pl-PL" altLang="pl-PL" sz="2000" dirty="0" smtClean="0">
                <a:solidFill>
                  <a:schemeClr val="tx1"/>
                </a:solidFill>
              </a:rPr>
              <a:t>sałatki wg własnych przepisów, były one spożywane </a:t>
            </a:r>
            <a:r>
              <a:rPr lang="pl-PL" altLang="pl-PL" sz="2000" dirty="0">
                <a:solidFill>
                  <a:schemeClr val="tx1"/>
                </a:solidFill>
              </a:rPr>
              <a:t>przez nauczycieli, uczniów </a:t>
            </a:r>
            <a:r>
              <a:rPr lang="pl-PL" altLang="pl-PL" sz="2000" dirty="0" smtClean="0">
                <a:solidFill>
                  <a:schemeClr val="tx1"/>
                </a:solidFill>
              </a:rPr>
              <a:t>i </a:t>
            </a:r>
            <a:r>
              <a:rPr lang="pl-PL" altLang="pl-PL" sz="2000" dirty="0">
                <a:solidFill>
                  <a:schemeClr val="tx1"/>
                </a:solidFill>
              </a:rPr>
              <a:t>ich </a:t>
            </a:r>
            <a:r>
              <a:rPr lang="pl-PL" altLang="pl-PL" sz="2000" dirty="0" smtClean="0">
                <a:solidFill>
                  <a:schemeClr val="tx1"/>
                </a:solidFill>
              </a:rPr>
              <a:t>rodziców;</a:t>
            </a:r>
          </a:p>
          <a:p>
            <a:pPr algn="just">
              <a:lnSpc>
                <a:spcPct val="80000"/>
              </a:lnSpc>
            </a:pPr>
            <a:r>
              <a:rPr lang="pl-PL" altLang="pl-PL" sz="2000" dirty="0">
                <a:solidFill>
                  <a:schemeClr val="tx1"/>
                </a:solidFill>
              </a:rPr>
              <a:t>prowadzono edukację konsumencką – </a:t>
            </a:r>
            <a:r>
              <a:rPr lang="pl-PL" altLang="pl-PL" sz="2000" i="1" dirty="0">
                <a:solidFill>
                  <a:schemeClr val="tx1"/>
                </a:solidFill>
              </a:rPr>
              <a:t>jak prawidłowo odczytywać etykiety na produktach spożywczych? </a:t>
            </a:r>
            <a:r>
              <a:rPr lang="pl-PL" altLang="pl-PL" sz="2000" dirty="0">
                <a:solidFill>
                  <a:schemeClr val="tx1"/>
                </a:solidFill>
              </a:rPr>
              <a:t>– zajęcia praktyczne dla uczniów </a:t>
            </a:r>
            <a:r>
              <a:rPr lang="pl-PL" altLang="pl-PL" sz="2000" dirty="0" smtClean="0">
                <a:solidFill>
                  <a:schemeClr val="tx1"/>
                </a:solidFill>
              </a:rPr>
              <a:t/>
            </a:r>
            <a:br>
              <a:rPr lang="pl-PL" altLang="pl-PL" sz="2000" dirty="0" smtClean="0">
                <a:solidFill>
                  <a:schemeClr val="tx1"/>
                </a:solidFill>
              </a:rPr>
            </a:br>
            <a:r>
              <a:rPr lang="pl-PL" altLang="pl-PL" sz="2000" dirty="0" smtClean="0">
                <a:solidFill>
                  <a:schemeClr val="tx1"/>
                </a:solidFill>
              </a:rPr>
              <a:t>i nauczycieli;</a:t>
            </a:r>
          </a:p>
          <a:p>
            <a:pPr algn="just">
              <a:lnSpc>
                <a:spcPct val="80000"/>
              </a:lnSpc>
            </a:pPr>
            <a:r>
              <a:rPr lang="pl-PL" altLang="pl-PL" sz="2000" dirty="0">
                <a:solidFill>
                  <a:schemeClr val="tx1"/>
                </a:solidFill>
              </a:rPr>
              <a:t>przygotowano filmy krótkometrażowe, np. </a:t>
            </a:r>
            <a:r>
              <a:rPr lang="pl-PL" altLang="pl-PL" sz="2000" dirty="0" smtClean="0">
                <a:solidFill>
                  <a:schemeClr val="tx1"/>
                </a:solidFill>
              </a:rPr>
              <a:t/>
            </a:r>
            <a:br>
              <a:rPr lang="pl-PL" altLang="pl-PL" sz="2000" dirty="0" smtClean="0">
                <a:solidFill>
                  <a:schemeClr val="tx1"/>
                </a:solidFill>
              </a:rPr>
            </a:br>
            <a:r>
              <a:rPr lang="pl-PL" altLang="pl-PL" sz="2000" dirty="0" smtClean="0">
                <a:solidFill>
                  <a:schemeClr val="tx1"/>
                </a:solidFill>
              </a:rPr>
              <a:t>w </a:t>
            </a:r>
            <a:r>
              <a:rPr lang="pl-PL" altLang="pl-PL" sz="2000" dirty="0">
                <a:solidFill>
                  <a:schemeClr val="tx1"/>
                </a:solidFill>
              </a:rPr>
              <a:t>j. ang. „</a:t>
            </a:r>
            <a:r>
              <a:rPr lang="pl-PL" altLang="pl-PL" sz="2000" i="1" dirty="0" err="1">
                <a:solidFill>
                  <a:schemeClr val="tx1"/>
                </a:solidFill>
              </a:rPr>
              <a:t>Health</a:t>
            </a:r>
            <a:r>
              <a:rPr lang="pl-PL" altLang="pl-PL" sz="2000" i="1" dirty="0">
                <a:solidFill>
                  <a:schemeClr val="tx1"/>
                </a:solidFill>
              </a:rPr>
              <a:t> and </a:t>
            </a:r>
            <a:r>
              <a:rPr lang="pl-PL" altLang="pl-PL" sz="2000" i="1" dirty="0" err="1">
                <a:solidFill>
                  <a:schemeClr val="tx1"/>
                </a:solidFill>
              </a:rPr>
              <a:t>beauty</a:t>
            </a:r>
            <a:r>
              <a:rPr lang="pl-PL" altLang="pl-PL" sz="2000" dirty="0" smtClean="0">
                <a:solidFill>
                  <a:schemeClr val="tx1"/>
                </a:solidFill>
              </a:rPr>
              <a:t>” </a:t>
            </a:r>
            <a:r>
              <a:rPr lang="pl-PL" altLang="pl-PL" sz="2000" dirty="0">
                <a:solidFill>
                  <a:schemeClr val="tx1"/>
                </a:solidFill>
              </a:rPr>
              <a:t>oraz „</a:t>
            </a:r>
            <a:r>
              <a:rPr lang="pl-PL" altLang="pl-PL" sz="2000" i="1" dirty="0">
                <a:solidFill>
                  <a:schemeClr val="tx1"/>
                </a:solidFill>
              </a:rPr>
              <a:t>Czy wiesz, </a:t>
            </a:r>
            <a:r>
              <a:rPr lang="pl-PL" altLang="pl-PL" sz="2000" i="1" dirty="0" smtClean="0">
                <a:solidFill>
                  <a:schemeClr val="tx1"/>
                </a:solidFill>
              </a:rPr>
              <a:t/>
            </a:r>
            <a:br>
              <a:rPr lang="pl-PL" altLang="pl-PL" sz="2000" i="1" dirty="0" smtClean="0">
                <a:solidFill>
                  <a:schemeClr val="tx1"/>
                </a:solidFill>
              </a:rPr>
            </a:br>
            <a:r>
              <a:rPr lang="pl-PL" altLang="pl-PL" sz="2000" i="1" dirty="0" smtClean="0">
                <a:solidFill>
                  <a:schemeClr val="tx1"/>
                </a:solidFill>
              </a:rPr>
              <a:t>co </a:t>
            </a:r>
            <a:r>
              <a:rPr lang="pl-PL" altLang="pl-PL" sz="2000" i="1" dirty="0">
                <a:solidFill>
                  <a:schemeClr val="tx1"/>
                </a:solidFill>
              </a:rPr>
              <a:t>jesz</a:t>
            </a:r>
            <a:r>
              <a:rPr lang="pl-PL" altLang="pl-PL" sz="2000" i="1" dirty="0" smtClean="0">
                <a:solidFill>
                  <a:schemeClr val="tx1"/>
                </a:solidFill>
              </a:rPr>
              <a:t>?</a:t>
            </a:r>
            <a:r>
              <a:rPr lang="pl-PL" altLang="pl-PL" sz="2000" dirty="0" smtClean="0">
                <a:solidFill>
                  <a:schemeClr val="tx1"/>
                </a:solidFill>
              </a:rPr>
              <a:t>”;</a:t>
            </a:r>
          </a:p>
          <a:p>
            <a:pPr algn="just">
              <a:lnSpc>
                <a:spcPct val="80000"/>
              </a:lnSpc>
            </a:pPr>
            <a:r>
              <a:rPr lang="pl-PL" altLang="pl-PL" sz="2000" dirty="0">
                <a:solidFill>
                  <a:schemeClr val="tx1"/>
                </a:solidFill>
              </a:rPr>
              <a:t>o</a:t>
            </a:r>
            <a:r>
              <a:rPr lang="pl-PL" altLang="pl-PL" sz="2000" dirty="0" smtClean="0">
                <a:solidFill>
                  <a:schemeClr val="tx1"/>
                </a:solidFill>
              </a:rPr>
              <a:t>rganizowano „</a:t>
            </a:r>
            <a:r>
              <a:rPr lang="pl-PL" altLang="pl-PL" sz="2000" i="1" dirty="0" smtClean="0">
                <a:solidFill>
                  <a:schemeClr val="tx1"/>
                </a:solidFill>
              </a:rPr>
              <a:t>Barwne marsze</a:t>
            </a:r>
            <a:r>
              <a:rPr lang="pl-PL" altLang="pl-PL" sz="2000" dirty="0" smtClean="0">
                <a:solidFill>
                  <a:schemeClr val="tx1"/>
                </a:solidFill>
              </a:rPr>
              <a:t>” po osiedlach mieszkaniowych;</a:t>
            </a:r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</a:pPr>
            <a:endParaRPr lang="pl-PL" altLang="pl-PL" sz="2000" dirty="0"/>
          </a:p>
        </p:txBody>
      </p:sp>
      <p:pic>
        <p:nvPicPr>
          <p:cNvPr id="385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59" y="253188"/>
            <a:ext cx="2871787" cy="2881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5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59" y="3338773"/>
            <a:ext cx="2916237" cy="2803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60350"/>
            <a:ext cx="5349875" cy="619283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pl-PL" altLang="pl-PL" sz="2400" dirty="0" smtClean="0"/>
              <a:t> </a:t>
            </a:r>
            <a:r>
              <a:rPr lang="pl-PL" altLang="pl-PL" sz="2400" b="1" u="sng" dirty="0">
                <a:solidFill>
                  <a:schemeClr val="accent2"/>
                </a:solidFill>
              </a:rPr>
              <a:t>Przykłady </a:t>
            </a:r>
            <a:r>
              <a:rPr lang="pl-PL" altLang="pl-PL" sz="2400" b="1" u="sng" dirty="0" smtClean="0">
                <a:solidFill>
                  <a:schemeClr val="accent2"/>
                </a:solidFill>
              </a:rPr>
              <a:t>zajęć c. d.:</a:t>
            </a:r>
            <a:endParaRPr lang="pl-PL" altLang="pl-PL" sz="1000" dirty="0"/>
          </a:p>
          <a:p>
            <a:pPr algn="just">
              <a:lnSpc>
                <a:spcPct val="80000"/>
              </a:lnSpc>
            </a:pPr>
            <a:r>
              <a:rPr lang="pl-PL" altLang="pl-PL" sz="2400" dirty="0">
                <a:solidFill>
                  <a:schemeClr val="tx1"/>
                </a:solidFill>
              </a:rPr>
              <a:t>piesze i rowerowe rajdy turystyczne;</a:t>
            </a:r>
          </a:p>
          <a:p>
            <a:pPr algn="just">
              <a:lnSpc>
                <a:spcPct val="80000"/>
              </a:lnSpc>
            </a:pPr>
            <a:r>
              <a:rPr lang="pl-PL" altLang="pl-PL" sz="2400" dirty="0" smtClean="0">
                <a:solidFill>
                  <a:schemeClr val="tx1"/>
                </a:solidFill>
              </a:rPr>
              <a:t>Przyrządzanie sałatek</a:t>
            </a:r>
            <a:r>
              <a:rPr lang="pl-PL" altLang="pl-PL" sz="2400" dirty="0">
                <a:solidFill>
                  <a:schemeClr val="tx1"/>
                </a:solidFill>
              </a:rPr>
              <a:t>, surówek, kanapek itp.;</a:t>
            </a:r>
          </a:p>
          <a:p>
            <a:pPr algn="just">
              <a:lnSpc>
                <a:spcPct val="80000"/>
              </a:lnSpc>
            </a:pPr>
            <a:r>
              <a:rPr lang="pl-PL" altLang="pl-PL" sz="2400" dirty="0">
                <a:solidFill>
                  <a:schemeClr val="tx1"/>
                </a:solidFill>
              </a:rPr>
              <a:t>układanie jadłospisów zgodnie </a:t>
            </a:r>
            <a:r>
              <a:rPr lang="pl-PL" altLang="pl-PL" sz="2400" dirty="0" smtClean="0">
                <a:solidFill>
                  <a:schemeClr val="tx1"/>
                </a:solidFill>
              </a:rPr>
              <a:t/>
            </a:r>
            <a:br>
              <a:rPr lang="pl-PL" altLang="pl-PL" sz="2400" dirty="0" smtClean="0">
                <a:solidFill>
                  <a:schemeClr val="tx1"/>
                </a:solidFill>
              </a:rPr>
            </a:br>
            <a:r>
              <a:rPr lang="pl-PL" altLang="pl-PL" sz="2400" dirty="0" smtClean="0">
                <a:solidFill>
                  <a:schemeClr val="tx1"/>
                </a:solidFill>
              </a:rPr>
              <a:t>z </a:t>
            </a:r>
            <a:r>
              <a:rPr lang="pl-PL" altLang="pl-PL" sz="2400" dirty="0">
                <a:solidFill>
                  <a:schemeClr val="tx1"/>
                </a:solidFill>
              </a:rPr>
              <a:t>zasadami zbilansowanej diety</a:t>
            </a:r>
            <a:r>
              <a:rPr lang="pl-PL" altLang="pl-PL" sz="2400" dirty="0" smtClean="0">
                <a:solidFill>
                  <a:schemeClr val="tx1"/>
                </a:solidFill>
              </a:rPr>
              <a:t>;</a:t>
            </a:r>
            <a:endParaRPr lang="pl-PL" altLang="pl-PL" sz="2400" dirty="0" smtClean="0"/>
          </a:p>
          <a:p>
            <a:pPr algn="just">
              <a:lnSpc>
                <a:spcPct val="90000"/>
              </a:lnSpc>
            </a:pPr>
            <a:r>
              <a:rPr lang="pl-PL" altLang="pl-PL" sz="2400" dirty="0" smtClean="0"/>
              <a:t>opracowano </a:t>
            </a:r>
            <a:r>
              <a:rPr lang="pl-PL" altLang="pl-PL" sz="2400" dirty="0"/>
              <a:t>„</a:t>
            </a:r>
            <a:r>
              <a:rPr lang="pl-PL" altLang="pl-PL" sz="2400" i="1" dirty="0" smtClean="0"/>
              <a:t>Książki kucharskie </a:t>
            </a:r>
            <a:r>
              <a:rPr lang="pl-PL" altLang="pl-PL" sz="2400" i="1" dirty="0"/>
              <a:t>ulubionych potraw </a:t>
            </a:r>
            <a:r>
              <a:rPr lang="pl-PL" altLang="pl-PL" sz="2400" i="1" dirty="0" smtClean="0"/>
              <a:t>klasy …</a:t>
            </a:r>
            <a:r>
              <a:rPr lang="pl-PL" altLang="pl-PL" sz="2400" dirty="0" smtClean="0"/>
              <a:t>”</a:t>
            </a:r>
            <a:r>
              <a:rPr lang="pl-PL" altLang="pl-PL" sz="2400" i="1" dirty="0" smtClean="0"/>
              <a:t>;</a:t>
            </a:r>
          </a:p>
          <a:p>
            <a:pPr algn="just">
              <a:lnSpc>
                <a:spcPct val="90000"/>
              </a:lnSpc>
            </a:pPr>
            <a:r>
              <a:rPr lang="pl-PL" altLang="pl-PL" sz="2400" i="1" dirty="0" smtClean="0"/>
              <a:t> </a:t>
            </a:r>
            <a:r>
              <a:rPr lang="pl-PL" altLang="pl-PL" sz="2400" dirty="0"/>
              <a:t>przygotowano </a:t>
            </a:r>
            <a:r>
              <a:rPr lang="pl-PL" altLang="pl-PL" sz="2400" dirty="0" smtClean="0"/>
              <a:t>zbiory </a:t>
            </a:r>
            <a:r>
              <a:rPr lang="pl-PL" altLang="pl-PL" sz="2400" dirty="0"/>
              <a:t>smacznych przepisów „</a:t>
            </a:r>
            <a:r>
              <a:rPr lang="pl-PL" altLang="pl-PL" sz="2400" i="1" dirty="0"/>
              <a:t>Jemy zdrowo o każdej porze roku</a:t>
            </a:r>
            <a:r>
              <a:rPr lang="pl-PL" altLang="pl-PL" sz="2400" dirty="0"/>
              <a:t>”, </a:t>
            </a:r>
            <a:r>
              <a:rPr lang="pl-PL" altLang="pl-PL" sz="2400" dirty="0" smtClean="0"/>
              <a:t>albumy, np. </a:t>
            </a:r>
            <a:r>
              <a:rPr lang="pl-PL" altLang="pl-PL" sz="2400" dirty="0"/>
              <a:t>„</a:t>
            </a:r>
            <a:r>
              <a:rPr lang="pl-PL" altLang="pl-PL" sz="2400" i="1" dirty="0"/>
              <a:t>Warzywa </a:t>
            </a:r>
            <a:r>
              <a:rPr lang="pl-PL" altLang="pl-PL" sz="2400" i="1" dirty="0" smtClean="0"/>
              <a:t/>
            </a:r>
            <a:br>
              <a:rPr lang="pl-PL" altLang="pl-PL" sz="2400" i="1" dirty="0" smtClean="0"/>
            </a:br>
            <a:r>
              <a:rPr lang="pl-PL" altLang="pl-PL" sz="2400" i="1" dirty="0" smtClean="0"/>
              <a:t>i </a:t>
            </a:r>
            <a:r>
              <a:rPr lang="pl-PL" altLang="pl-PL" sz="2400" i="1" dirty="0"/>
              <a:t>owoce </a:t>
            </a:r>
            <a:r>
              <a:rPr lang="pl-PL" altLang="pl-PL" sz="2400" i="1" dirty="0" smtClean="0"/>
              <a:t>w </a:t>
            </a:r>
            <a:r>
              <a:rPr lang="pl-PL" altLang="pl-PL" sz="2400" i="1" dirty="0"/>
              <a:t>kaloriach</a:t>
            </a:r>
            <a:r>
              <a:rPr lang="pl-PL" altLang="pl-PL" sz="2400" dirty="0" smtClean="0"/>
              <a:t>”;</a:t>
            </a:r>
          </a:p>
          <a:p>
            <a:pPr algn="just">
              <a:lnSpc>
                <a:spcPct val="90000"/>
              </a:lnSpc>
            </a:pPr>
            <a:r>
              <a:rPr lang="pl-PL" altLang="pl-PL" sz="2400" dirty="0" smtClean="0"/>
              <a:t>prowadzono </a:t>
            </a:r>
            <a:r>
              <a:rPr lang="pl-PL" altLang="pl-PL" sz="2400" dirty="0"/>
              <a:t>rozmowy </a:t>
            </a:r>
            <a:r>
              <a:rPr lang="pl-PL" altLang="pl-PL" sz="2400" dirty="0" smtClean="0"/>
              <a:t>z </a:t>
            </a:r>
            <a:r>
              <a:rPr lang="pl-PL" altLang="pl-PL" sz="2400" dirty="0"/>
              <a:t>rodzicami na temat stylu odżywiania się </a:t>
            </a:r>
            <a:r>
              <a:rPr lang="pl-PL" altLang="pl-PL" sz="2400" dirty="0" smtClean="0"/>
              <a:t/>
            </a:r>
            <a:br>
              <a:rPr lang="pl-PL" altLang="pl-PL" sz="2400" dirty="0" smtClean="0"/>
            </a:br>
            <a:r>
              <a:rPr lang="pl-PL" altLang="pl-PL" sz="2400" dirty="0" smtClean="0"/>
              <a:t>w rodzinie;</a:t>
            </a:r>
            <a:endParaRPr lang="pl-PL" altLang="pl-PL" sz="2400" dirty="0"/>
          </a:p>
          <a:p>
            <a:pPr algn="just">
              <a:lnSpc>
                <a:spcPct val="90000"/>
              </a:lnSpc>
            </a:pPr>
            <a:r>
              <a:rPr lang="pl-PL" altLang="pl-PL" sz="2400" dirty="0" smtClean="0"/>
              <a:t>uczniowie </a:t>
            </a:r>
            <a:r>
              <a:rPr lang="pl-PL" altLang="pl-PL" sz="2400" dirty="0"/>
              <a:t>pisali listy do </a:t>
            </a:r>
            <a:r>
              <a:rPr lang="pl-PL" altLang="pl-PL" sz="2400" dirty="0" smtClean="0"/>
              <a:t>rodziców</a:t>
            </a:r>
            <a:r>
              <a:rPr lang="pl-PL" altLang="pl-PL" sz="2400" dirty="0"/>
              <a:t> </a:t>
            </a:r>
            <a:r>
              <a:rPr lang="pl-PL" altLang="pl-PL" sz="2400" dirty="0" smtClean="0"/>
              <a:t>- </a:t>
            </a:r>
            <a:r>
              <a:rPr lang="pl-PL" altLang="pl-PL" sz="2400" dirty="0"/>
              <a:t>zmuszały </a:t>
            </a:r>
            <a:r>
              <a:rPr lang="pl-PL" altLang="pl-PL" sz="2400" dirty="0" smtClean="0"/>
              <a:t>one </a:t>
            </a:r>
            <a:r>
              <a:rPr lang="pl-PL" altLang="pl-PL" sz="2400" dirty="0"/>
              <a:t>do refleksji na temat stylu odżywiania i spędzania wolnego czasu w </a:t>
            </a:r>
            <a:r>
              <a:rPr lang="pl-PL" altLang="pl-PL" sz="2400" dirty="0" smtClean="0"/>
              <a:t>rodzinie;</a:t>
            </a:r>
            <a:endParaRPr lang="pl-PL" altLang="pl-PL" sz="2400" dirty="0"/>
          </a:p>
          <a:p>
            <a:pPr>
              <a:lnSpc>
                <a:spcPct val="90000"/>
              </a:lnSpc>
            </a:pPr>
            <a:endParaRPr lang="pl-PL" altLang="pl-PL" sz="2400" dirty="0"/>
          </a:p>
        </p:txBody>
      </p:sp>
      <p:pic>
        <p:nvPicPr>
          <p:cNvPr id="408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449763"/>
            <a:ext cx="3276600" cy="2408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8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0"/>
            <a:ext cx="2239962" cy="2449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858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4" y="1431606"/>
            <a:ext cx="1584325" cy="1289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858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7459">
            <a:off x="6355735" y="2992224"/>
            <a:ext cx="1441450" cy="1441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71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212" name="Picture 10" descr="bedk10"/>
          <p:cNvPicPr>
            <a:picLocks noChangeAspect="1" noChangeArrowheads="1"/>
          </p:cNvPicPr>
          <p:nvPr/>
        </p:nvPicPr>
        <p:blipFill>
          <a:blip r:embed="rId2">
            <a:lum bright="12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0675"/>
            <a:ext cx="4211638" cy="3159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0213" name="Symbol zastępczy zawartości 8" descr="100_1659.JPG"/>
          <p:cNvPicPr>
            <a:picLocks noChangeAspect="1"/>
          </p:cNvPicPr>
          <p:nvPr/>
        </p:nvPicPr>
        <p:blipFill>
          <a:blip r:embed="rId3">
            <a:lum bright="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73513"/>
            <a:ext cx="4211638" cy="3152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0215" name="Symbol zastępczy zawartości 10" descr="100_2166.JPG"/>
          <p:cNvPicPr>
            <a:picLocks noChangeAspect="1"/>
          </p:cNvPicPr>
          <p:nvPr/>
        </p:nvPicPr>
        <p:blipFill>
          <a:blip r:embed="rId4">
            <a:lum bright="6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-323273"/>
            <a:ext cx="3673475" cy="2749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0216" name="Symbol zastępczy zawartości 7" descr="100_2169.JPG"/>
          <p:cNvPicPr>
            <a:picLocks noChangeAspect="1"/>
          </p:cNvPicPr>
          <p:nvPr/>
        </p:nvPicPr>
        <p:blipFill>
          <a:blip r:embed="rId5">
            <a:lum bright="14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162425"/>
            <a:ext cx="3600450" cy="2695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0218" name="Symbol zastępczy zawartości 6" descr="100_1803.JPG"/>
          <p:cNvPicPr>
            <a:picLocks noChangeAspect="1"/>
          </p:cNvPicPr>
          <p:nvPr/>
        </p:nvPicPr>
        <p:blipFill>
          <a:blip r:embed="rId6">
            <a:lum contras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558" y="1916832"/>
            <a:ext cx="3888631" cy="2911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0220" name="Symbol zastępczy zawartości 11" descr="IMG_5817.JPG"/>
          <p:cNvPicPr>
            <a:picLocks noGrp="1" noChangeAspect="1"/>
          </p:cNvPicPr>
          <p:nvPr>
            <p:ph type="title"/>
          </p:nvPr>
        </p:nvPicPr>
        <p:blipFill>
          <a:blip r:embed="rId7">
            <a:lum bright="28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032" y="1700808"/>
            <a:ext cx="3816994" cy="2866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73" y="458477"/>
            <a:ext cx="1328768" cy="837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7229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548680"/>
            <a:ext cx="6912768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b="1" dirty="0" smtClean="0">
                <a:solidFill>
                  <a:srgbClr val="C00000"/>
                </a:solidFill>
              </a:rPr>
              <a:t>Globalnie - brak aktywności fizycznej jest trzecią przyczyną zgonów na świecie:</a:t>
            </a:r>
          </a:p>
          <a:p>
            <a:pPr marL="0" indent="0">
              <a:buNone/>
            </a:pPr>
            <a:endParaRPr lang="pl-PL" sz="1600" b="1" dirty="0" smtClean="0"/>
          </a:p>
          <a:p>
            <a:r>
              <a:rPr lang="pl-PL" sz="2800" dirty="0" smtClean="0">
                <a:solidFill>
                  <a:srgbClr val="7030A0"/>
                </a:solidFill>
              </a:rPr>
              <a:t>Pierwsza przyczyna – nadciśnienie (13%)</a:t>
            </a:r>
          </a:p>
          <a:p>
            <a:r>
              <a:rPr lang="pl-PL" sz="2800" dirty="0" smtClean="0">
                <a:solidFill>
                  <a:srgbClr val="00B050"/>
                </a:solidFill>
              </a:rPr>
              <a:t>Druga – palenie tytoniu (9%)</a:t>
            </a:r>
          </a:p>
          <a:p>
            <a:r>
              <a:rPr lang="pl-PL" sz="2800" dirty="0" smtClean="0">
                <a:solidFill>
                  <a:srgbClr val="0070C0"/>
                </a:solidFill>
              </a:rPr>
              <a:t>Trzecia – </a:t>
            </a:r>
            <a:r>
              <a:rPr lang="pl-PL" sz="2800" b="1" dirty="0" smtClean="0">
                <a:solidFill>
                  <a:srgbClr val="0070C0"/>
                </a:solidFill>
              </a:rPr>
              <a:t>zbyt mała aktywność fizyczna </a:t>
            </a:r>
            <a:r>
              <a:rPr lang="pl-PL" sz="2800" dirty="0" smtClean="0">
                <a:solidFill>
                  <a:srgbClr val="0070C0"/>
                </a:solidFill>
              </a:rPr>
              <a:t>i za wysoki poziom glukozy we krwi</a:t>
            </a:r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2984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236" name="Picture 11" descr="100_175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06428" y="-171400"/>
            <a:ext cx="5237699" cy="39261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/>
        </p:spPr>
      </p:pic>
      <p:pic>
        <p:nvPicPr>
          <p:cNvPr id="351239" name="Picture 10" descr="100_17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20425"/>
            <a:ext cx="4751759" cy="3558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  <p:pic>
        <p:nvPicPr>
          <p:cNvPr id="351242" name="Picture 7" descr="100_175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549" y="188640"/>
            <a:ext cx="4987907" cy="3734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 w="152400" h="50800" prst="softRound"/>
          </a:sp3d>
        </p:spPr>
      </p:pic>
      <p:pic>
        <p:nvPicPr>
          <p:cNvPr id="7" name="Picture 7" descr="100_17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852936"/>
            <a:ext cx="3728326" cy="4451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HeroicExtremeLeftFacing"/>
            <a:lightRig rig="threePt" dir="t"/>
          </a:scene3d>
        </p:spPr>
      </p:pic>
      <p:pic>
        <p:nvPicPr>
          <p:cNvPr id="8" name="Picture 2" descr="http://www.sp1starachowice.pl/pliki/zdjecia/logo-trzymaj%20form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5883">
            <a:off x="7773167" y="267682"/>
            <a:ext cx="1385296" cy="872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52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0990"/>
            <a:ext cx="8229600" cy="7064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>
                <a:solidFill>
                  <a:schemeClr val="tx1"/>
                </a:solidFill>
              </a:rPr>
              <a:t>„Panie Ministrze Zdrowia: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340768"/>
            <a:ext cx="8507413" cy="5073650"/>
          </a:xfrm>
        </p:spPr>
        <p:txBody>
          <a:bodyPr>
            <a:normAutofit fontScale="85000" lnSpcReduction="20000"/>
          </a:bodyPr>
          <a:lstStyle/>
          <a:p>
            <a:r>
              <a:rPr lang="pl-PL" altLang="pl-PL" sz="3600" b="1" dirty="0">
                <a:solidFill>
                  <a:srgbClr val="FF0000"/>
                </a:solidFill>
              </a:rPr>
              <a:t>Główną przyczyną problemów służby zdrowia w </a:t>
            </a:r>
            <a:r>
              <a:rPr lang="pl-PL" altLang="pl-PL" sz="3600" b="1" dirty="0" smtClean="0">
                <a:solidFill>
                  <a:srgbClr val="FF0000"/>
                </a:solidFill>
              </a:rPr>
              <a:t>Polsce jest dramatycznie zła dieta i zbyt mała aktywność fizyczna Polaków!</a:t>
            </a:r>
          </a:p>
          <a:p>
            <a:pPr eaLnBrk="1" hangingPunct="1"/>
            <a:r>
              <a:rPr lang="pl-PL" altLang="pl-PL" sz="3600" b="1" dirty="0" smtClean="0"/>
              <a:t>Tylko powszechna i rzetelna edukacja Polaków może tę sytuację zmienić!</a:t>
            </a:r>
          </a:p>
          <a:p>
            <a:r>
              <a:rPr lang="pl-PL" altLang="pl-PL" sz="3600" b="1" dirty="0" smtClean="0">
                <a:solidFill>
                  <a:srgbClr val="00B050"/>
                </a:solidFill>
              </a:rPr>
              <a:t>„Trzymaj Formę” to pierwszy, znakomity krok w tym </a:t>
            </a:r>
            <a:r>
              <a:rPr lang="pl-PL" altLang="pl-PL" sz="3600" b="1" dirty="0">
                <a:solidFill>
                  <a:srgbClr val="00B050"/>
                </a:solidFill>
              </a:rPr>
              <a:t>kierunku</a:t>
            </a:r>
            <a:r>
              <a:rPr lang="pl-PL" altLang="pl-PL" sz="3600" b="1" dirty="0" smtClean="0">
                <a:solidFill>
                  <a:srgbClr val="00B050"/>
                </a:solidFill>
              </a:rPr>
              <a:t>!...</a:t>
            </a:r>
            <a:r>
              <a:rPr lang="pl-PL" altLang="pl-PL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”</a:t>
            </a:r>
            <a:r>
              <a:rPr lang="pl-PL" altLang="pl-PL" sz="3600" b="1" dirty="0" smtClean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endParaRPr lang="pl-PL" altLang="pl-PL" sz="2800" i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pl-PL" altLang="pl-PL" sz="2600" i="1" dirty="0">
                <a:solidFill>
                  <a:schemeClr val="tx1"/>
                </a:solidFill>
              </a:rPr>
              <a:t>p</a:t>
            </a:r>
            <a:r>
              <a:rPr lang="pl-PL" altLang="pl-PL" sz="2600" i="1" dirty="0" smtClean="0">
                <a:solidFill>
                  <a:schemeClr val="tx1"/>
                </a:solidFill>
              </a:rPr>
              <a:t>rof. dr hab. Krzysztof Krygier </a:t>
            </a:r>
            <a:br>
              <a:rPr lang="pl-PL" altLang="pl-PL" sz="2600" i="1" dirty="0" smtClean="0">
                <a:solidFill>
                  <a:schemeClr val="tx1"/>
                </a:solidFill>
              </a:rPr>
            </a:br>
            <a:r>
              <a:rPr lang="pl-PL" altLang="pl-PL" sz="2600" i="1" dirty="0" smtClean="0">
                <a:solidFill>
                  <a:schemeClr val="tx1"/>
                </a:solidFill>
              </a:rPr>
              <a:t>Wydział </a:t>
            </a:r>
            <a:r>
              <a:rPr lang="pl-PL" altLang="pl-PL" sz="2600" i="1" dirty="0">
                <a:solidFill>
                  <a:schemeClr val="tx1"/>
                </a:solidFill>
              </a:rPr>
              <a:t>Nauk </a:t>
            </a:r>
            <a:r>
              <a:rPr lang="pl-PL" altLang="pl-PL" sz="2600" i="1" dirty="0" smtClean="0">
                <a:solidFill>
                  <a:schemeClr val="tx1"/>
                </a:solidFill>
              </a:rPr>
              <a:t>o Żywności, SGGW </a:t>
            </a:r>
            <a:r>
              <a:rPr lang="pl-PL" altLang="pl-PL" sz="2600" i="1" dirty="0">
                <a:solidFill>
                  <a:schemeClr val="tx1"/>
                </a:solidFill>
              </a:rPr>
              <a:t>w </a:t>
            </a:r>
            <a:r>
              <a:rPr lang="pl-PL" altLang="pl-PL" sz="2600" i="1" dirty="0" smtClean="0">
                <a:solidFill>
                  <a:schemeClr val="tx1"/>
                </a:solidFill>
              </a:rPr>
              <a:t>Warszawie, </a:t>
            </a:r>
            <a:br>
              <a:rPr lang="pl-PL" altLang="pl-PL" sz="2600" i="1" dirty="0" smtClean="0">
                <a:solidFill>
                  <a:schemeClr val="tx1"/>
                </a:solidFill>
              </a:rPr>
            </a:br>
            <a:r>
              <a:rPr lang="pl-PL" altLang="pl-PL" sz="2600" i="1" dirty="0" smtClean="0">
                <a:solidFill>
                  <a:schemeClr val="tx1"/>
                </a:solidFill>
              </a:rPr>
              <a:t>Rada </a:t>
            </a:r>
            <a:r>
              <a:rPr lang="pl-PL" altLang="pl-PL" sz="2600" i="1" dirty="0">
                <a:solidFill>
                  <a:schemeClr val="tx1"/>
                </a:solidFill>
              </a:rPr>
              <a:t>ds. Diety, Aktywności Fizycznej i Zdrowia </a:t>
            </a:r>
            <a:r>
              <a:rPr lang="pl-PL" altLang="pl-PL" sz="2600" i="1" dirty="0" smtClean="0">
                <a:solidFill>
                  <a:schemeClr val="tx1"/>
                </a:solidFill>
              </a:rPr>
              <a:t/>
            </a:r>
            <a:br>
              <a:rPr lang="pl-PL" altLang="pl-PL" sz="2600" i="1" dirty="0" smtClean="0">
                <a:solidFill>
                  <a:schemeClr val="tx1"/>
                </a:solidFill>
              </a:rPr>
            </a:br>
            <a:r>
              <a:rPr lang="pl-PL" altLang="pl-PL" sz="2600" i="1" dirty="0" smtClean="0">
                <a:solidFill>
                  <a:schemeClr val="tx1"/>
                </a:solidFill>
              </a:rPr>
              <a:t>przy </a:t>
            </a:r>
            <a:r>
              <a:rPr lang="pl-PL" altLang="pl-PL" sz="2600" i="1" dirty="0">
                <a:solidFill>
                  <a:schemeClr val="tx1"/>
                </a:solidFill>
              </a:rPr>
              <a:t>Ministrze </a:t>
            </a:r>
            <a:r>
              <a:rPr lang="pl-PL" altLang="pl-PL" sz="2600" i="1" dirty="0" smtClean="0">
                <a:solidFill>
                  <a:schemeClr val="tx1"/>
                </a:solidFill>
              </a:rPr>
              <a:t>Zdrowia</a:t>
            </a:r>
          </a:p>
          <a:p>
            <a:pPr eaLnBrk="1" hangingPunct="1"/>
            <a:endParaRPr lang="pl-PL" altLang="pl-PL" sz="3600" b="1" u="sng" dirty="0">
              <a:solidFill>
                <a:srgbClr val="00B050"/>
              </a:solidFill>
            </a:endParaRPr>
          </a:p>
          <a:p>
            <a:pPr eaLnBrk="1" hangingPunct="1"/>
            <a:endParaRPr lang="pl-PL" altLang="pl-PL" sz="3600" b="1" u="sng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34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-180528" y="138351"/>
            <a:ext cx="6121127" cy="706755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pl-PL" altLang="pl-PL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	</a:t>
            </a:r>
            <a: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Dzieci, </a:t>
            </a: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które </a:t>
            </a:r>
            <a: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nauczymy prawidłowych </a:t>
            </a: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nawyków żywieniowych,  </a:t>
            </a:r>
            <a: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w przyszłości same będą dbały o odpowiednie odżywianie, </a:t>
            </a: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kulturę </a:t>
            </a:r>
            <a: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jedzenia </a:t>
            </a: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i </a:t>
            </a:r>
            <a: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będą przekazywały </a:t>
            </a: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tę </a:t>
            </a:r>
            <a: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wiedzę </a:t>
            </a: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pl-PL" altLang="pl-PL" sz="3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następnym </a:t>
            </a:r>
            <a:r>
              <a:rPr lang="pl-PL" altLang="pl-PL" sz="3600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pokoleniom.</a:t>
            </a:r>
          </a:p>
          <a:p>
            <a:pPr algn="ctr"/>
            <a:endParaRPr lang="pl-PL" altLang="pl-PL" dirty="0"/>
          </a:p>
        </p:txBody>
      </p:sp>
      <p:pic>
        <p:nvPicPr>
          <p:cNvPr id="3614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937" y="3396110"/>
            <a:ext cx="2871640" cy="3504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14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3" y="361100"/>
            <a:ext cx="2483570" cy="167641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239" y="1929050"/>
            <a:ext cx="1503363" cy="1503363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988" y="2060848"/>
            <a:ext cx="1611278" cy="161127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92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9" name="WordArt 13"/>
          <p:cNvSpPr>
            <a:spLocks noChangeArrowheads="1" noChangeShapeType="1" noTextEdit="1"/>
          </p:cNvSpPr>
          <p:nvPr/>
        </p:nvSpPr>
        <p:spPr bwMode="auto">
          <a:xfrm>
            <a:off x="827584" y="1196752"/>
            <a:ext cx="6337300" cy="43926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  <a:contourClr>
                <a:srgbClr val="FFFFFF"/>
              </a:contourClr>
            </a:sp3d>
          </a:bodyPr>
          <a:lstStyle/>
          <a:p>
            <a:pPr algn="ctr"/>
            <a:r>
              <a:rPr lang="pl-PL" sz="3600" kern="10" dirty="0">
                <a:ln w="9525"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DZIĘKUJĘ </a:t>
            </a:r>
          </a:p>
          <a:p>
            <a:pPr algn="ctr"/>
            <a:r>
              <a:rPr lang="pl-PL" sz="3600" kern="10" dirty="0">
                <a:ln w="9525"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ZA </a:t>
            </a:r>
          </a:p>
          <a:p>
            <a:pPr algn="ctr"/>
            <a:r>
              <a:rPr lang="pl-PL" sz="3600" kern="10" dirty="0">
                <a:ln w="9525"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UWAGĘ</a:t>
            </a:r>
          </a:p>
        </p:txBody>
      </p:sp>
    </p:spTree>
    <p:extLst>
      <p:ext uri="{BB962C8B-B14F-4D97-AF65-F5344CB8AC3E}">
        <p14:creationId xmlns:p14="http://schemas.microsoft.com/office/powerpoint/2010/main" val="4155843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pl-PL" sz="4000" b="1" dirty="0" smtClean="0"/>
              <a:t>Zbyt mała aktywność fizyczna </a:t>
            </a:r>
            <a:br>
              <a:rPr lang="pl-PL" sz="4000" b="1" dirty="0" smtClean="0"/>
            </a:br>
            <a:r>
              <a:rPr lang="pl-PL" sz="4000" b="1" dirty="0" smtClean="0"/>
              <a:t>jest przyczyną:</a:t>
            </a:r>
            <a:r>
              <a:rPr lang="pl-PL" sz="3600" dirty="0" smtClean="0"/>
              <a:t/>
            </a:r>
            <a:br>
              <a:rPr lang="pl-PL" sz="3600" dirty="0" smtClean="0"/>
            </a:b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1988840"/>
            <a:ext cx="8712968" cy="5145435"/>
          </a:xfrm>
        </p:spPr>
        <p:txBody>
          <a:bodyPr>
            <a:normAutofit/>
          </a:bodyPr>
          <a:lstStyle/>
          <a:p>
            <a:r>
              <a:rPr lang="pl-PL" sz="2800" dirty="0" smtClean="0"/>
              <a:t>30% przypadków chorób układu krążenia</a:t>
            </a:r>
          </a:p>
          <a:p>
            <a:r>
              <a:rPr lang="pl-PL" sz="2800" dirty="0" smtClean="0"/>
              <a:t>27</a:t>
            </a:r>
            <a:r>
              <a:rPr lang="pl-PL" sz="2800" dirty="0"/>
              <a:t>% </a:t>
            </a:r>
            <a:r>
              <a:rPr lang="pl-PL" sz="2800" dirty="0" smtClean="0"/>
              <a:t>przypadków cukrzycy</a:t>
            </a:r>
            <a:endParaRPr lang="pl-PL" sz="2800" dirty="0"/>
          </a:p>
          <a:p>
            <a:r>
              <a:rPr lang="pl-PL" sz="2800" dirty="0" smtClean="0"/>
              <a:t>21-25</a:t>
            </a:r>
            <a:r>
              <a:rPr lang="pl-PL" sz="2800" dirty="0"/>
              <a:t>% nowotworów piersi i jelita </a:t>
            </a:r>
            <a:r>
              <a:rPr lang="pl-PL" sz="2800" dirty="0" smtClean="0"/>
              <a:t>grubego</a:t>
            </a:r>
          </a:p>
          <a:p>
            <a:r>
              <a:rPr lang="pl-PL" sz="2800" dirty="0" smtClean="0"/>
              <a:t>WHO szacuje, że </a:t>
            </a:r>
            <a:r>
              <a:rPr lang="pl-PL" sz="2800" b="1" dirty="0"/>
              <a:t>z powodu niedostatecznej aktywności fizycznej rocznie </a:t>
            </a:r>
            <a:r>
              <a:rPr lang="pl-PL" sz="2800" b="1" dirty="0" smtClean="0"/>
              <a:t>umiera 3,2 mln </a:t>
            </a:r>
            <a:br>
              <a:rPr lang="pl-PL" sz="2800" b="1" dirty="0" smtClean="0"/>
            </a:br>
            <a:r>
              <a:rPr lang="pl-PL" sz="2800" b="1" dirty="0" smtClean="0"/>
              <a:t>ludzi!</a:t>
            </a:r>
            <a:endParaRPr lang="pl-PL" sz="2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pl-PL" sz="2800" b="1" dirty="0" smtClean="0">
                <a:solidFill>
                  <a:srgbClr val="FF0000"/>
                </a:solidFill>
              </a:rPr>
              <a:t>2/3 Europejczyków = za mała aktywność fizyczna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0170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Aktywność fizyczna </a:t>
            </a:r>
            <a:br>
              <a:rPr lang="pl-PL" b="1" dirty="0" smtClean="0"/>
            </a:br>
            <a:r>
              <a:rPr lang="pl-PL" b="1" dirty="0" smtClean="0"/>
              <a:t>w Polsce 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060848"/>
            <a:ext cx="7499176" cy="4065315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rgbClr val="FF0000"/>
                </a:solidFill>
              </a:rPr>
              <a:t>40% Polaków wykazuje regularną aktywność fizyczną;</a:t>
            </a:r>
            <a:r>
              <a:rPr lang="pl-PL" sz="2800" dirty="0" smtClean="0"/>
              <a:t> </a:t>
            </a:r>
          </a:p>
          <a:p>
            <a:r>
              <a:rPr lang="pl-PL" sz="2800" dirty="0"/>
              <a:t>k</a:t>
            </a:r>
            <a:r>
              <a:rPr lang="pl-PL" sz="2800" dirty="0" smtClean="0"/>
              <a:t>to uprawia sport - przede wszystkim ludzie młodzi, </a:t>
            </a:r>
            <a:r>
              <a:rPr lang="pl-PL" sz="2800" dirty="0"/>
              <a:t>dobrze </a:t>
            </a:r>
            <a:r>
              <a:rPr lang="pl-PL" sz="2800" dirty="0" smtClean="0"/>
              <a:t>wykształceni,</a:t>
            </a:r>
            <a:r>
              <a:rPr lang="pl-PL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mieszkańcy miast, osoby </a:t>
            </a:r>
            <a:r>
              <a:rPr lang="pl-PL" sz="2800" dirty="0" smtClean="0"/>
              <a:t>zadowolone </a:t>
            </a:r>
            <a:br>
              <a:rPr lang="pl-PL" sz="2800" dirty="0" smtClean="0"/>
            </a:br>
            <a:r>
              <a:rPr lang="pl-PL" sz="2800" dirty="0" smtClean="0"/>
              <a:t>ze swojej sytuacji materialnej</a:t>
            </a:r>
            <a:r>
              <a:rPr lang="pl-PL" sz="28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36428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980728"/>
            <a:ext cx="8435280" cy="5505475"/>
          </a:xfrm>
        </p:spPr>
        <p:txBody>
          <a:bodyPr>
            <a:normAutofit/>
          </a:bodyPr>
          <a:lstStyle/>
          <a:p>
            <a:r>
              <a:rPr lang="pl-PL" sz="2800" dirty="0"/>
              <a:t>Zdecydowanie najbardziej popularnym </a:t>
            </a:r>
            <a:r>
              <a:rPr lang="pl-PL" sz="2800" dirty="0" smtClean="0"/>
              <a:t>w Polsce sportem </a:t>
            </a:r>
            <a:r>
              <a:rPr lang="pl-PL" sz="2800" dirty="0"/>
              <a:t>jest jazda </a:t>
            </a:r>
            <a:r>
              <a:rPr lang="pl-PL" sz="2800" dirty="0" smtClean="0"/>
              <a:t>na rowerze – 51%,</a:t>
            </a:r>
          </a:p>
          <a:p>
            <a:r>
              <a:rPr lang="pl-PL" sz="2800" dirty="0" smtClean="0"/>
              <a:t>pływanie 							28%</a:t>
            </a:r>
            <a:endParaRPr lang="pl-PL" sz="2800" dirty="0"/>
          </a:p>
          <a:p>
            <a:r>
              <a:rPr lang="pl-PL" sz="2800" dirty="0" smtClean="0"/>
              <a:t>bieganie 								18%</a:t>
            </a:r>
            <a:endParaRPr lang="pl-PL" sz="2800" dirty="0"/>
          </a:p>
          <a:p>
            <a:r>
              <a:rPr lang="pl-PL" sz="2800" dirty="0"/>
              <a:t>turystyka piesza </a:t>
            </a:r>
            <a:r>
              <a:rPr lang="pl-PL" sz="2800" dirty="0" smtClean="0"/>
              <a:t>					16% </a:t>
            </a:r>
          </a:p>
          <a:p>
            <a:r>
              <a:rPr lang="pl-PL" sz="2800" dirty="0" smtClean="0"/>
              <a:t>piłka </a:t>
            </a:r>
            <a:r>
              <a:rPr lang="pl-PL" sz="2800" dirty="0"/>
              <a:t>nożna </a:t>
            </a:r>
            <a:r>
              <a:rPr lang="pl-PL" sz="2800" dirty="0" smtClean="0"/>
              <a:t>							14% </a:t>
            </a:r>
          </a:p>
          <a:p>
            <a:r>
              <a:rPr lang="pl-PL" sz="2800" dirty="0" smtClean="0"/>
              <a:t>siatkówka 							14% </a:t>
            </a:r>
          </a:p>
          <a:p>
            <a:r>
              <a:rPr lang="pl-PL" sz="2800" dirty="0" smtClean="0"/>
              <a:t>gimnastyka</a:t>
            </a:r>
            <a:r>
              <a:rPr lang="pl-PL" sz="2800" dirty="0"/>
              <a:t>, </a:t>
            </a:r>
            <a:r>
              <a:rPr lang="pl-PL" sz="2800" dirty="0" smtClean="0"/>
              <a:t>fitness</a:t>
            </a:r>
            <a:r>
              <a:rPr lang="pl-PL" sz="2800" dirty="0"/>
              <a:t>, aerobik </a:t>
            </a:r>
            <a:r>
              <a:rPr lang="pl-PL" sz="2800" dirty="0" smtClean="0"/>
              <a:t>	13%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82779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692696"/>
            <a:ext cx="7488832" cy="4312821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3600" b="1" dirty="0">
                <a:solidFill>
                  <a:schemeClr val="accent1">
                    <a:lumMod val="75000"/>
                  </a:schemeClr>
                </a:solidFill>
              </a:rPr>
              <a:t>Polacy najczęściej uprawiają </a:t>
            </a:r>
            <a:r>
              <a:rPr lang="pl-PL" sz="3600" b="1" dirty="0" smtClean="0">
                <a:solidFill>
                  <a:schemeClr val="accent1">
                    <a:lumMod val="75000"/>
                  </a:schemeClr>
                </a:solidFill>
              </a:rPr>
              <a:t>sport:</a:t>
            </a:r>
          </a:p>
          <a:p>
            <a:pPr marL="0" indent="0">
              <a:buNone/>
            </a:pPr>
            <a:endParaRPr lang="pl-PL" sz="1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l-PL" sz="3200" b="1" dirty="0" smtClean="0"/>
              <a:t>dla </a:t>
            </a:r>
            <a:r>
              <a:rPr lang="pl-PL" sz="3200" b="1" dirty="0"/>
              <a:t>zdrowia </a:t>
            </a:r>
            <a:r>
              <a:rPr lang="pl-PL" sz="3200" b="1" dirty="0" smtClean="0"/>
              <a:t>			</a:t>
            </a:r>
            <a:r>
              <a:rPr lang="pl-PL" sz="3200" dirty="0" smtClean="0"/>
              <a:t>		</a:t>
            </a:r>
            <a:r>
              <a:rPr lang="pl-PL" sz="3200" dirty="0" smtClean="0">
                <a:solidFill>
                  <a:srgbClr val="FF0000"/>
                </a:solidFill>
              </a:rPr>
              <a:t>70% </a:t>
            </a:r>
          </a:p>
          <a:p>
            <a:r>
              <a:rPr lang="pl-PL" sz="3200" dirty="0" smtClean="0"/>
              <a:t>dla przyjemności 			</a:t>
            </a:r>
            <a:r>
              <a:rPr lang="pl-PL" sz="3200" dirty="0" smtClean="0">
                <a:solidFill>
                  <a:srgbClr val="FF0000"/>
                </a:solidFill>
              </a:rPr>
              <a:t>61%</a:t>
            </a:r>
            <a:r>
              <a:rPr lang="pl-PL" sz="3200" dirty="0" smtClean="0"/>
              <a:t> </a:t>
            </a:r>
          </a:p>
          <a:p>
            <a:r>
              <a:rPr lang="pl-PL" sz="3200" dirty="0" smtClean="0"/>
              <a:t>dla </a:t>
            </a:r>
            <a:r>
              <a:rPr lang="pl-PL" sz="3200" b="1" dirty="0" smtClean="0"/>
              <a:t>lepszego samopoczucia</a:t>
            </a:r>
            <a:r>
              <a:rPr lang="pl-PL" sz="3200" b="1" dirty="0"/>
              <a:t>,</a:t>
            </a:r>
            <a:r>
              <a:rPr lang="pl-PL" sz="3200" dirty="0"/>
              <a:t> żeby </a:t>
            </a:r>
            <a:r>
              <a:rPr lang="pl-PL" sz="3200" b="1" dirty="0"/>
              <a:t>odreagować stres, </a:t>
            </a:r>
            <a:r>
              <a:rPr lang="pl-PL" sz="3200" dirty="0"/>
              <a:t>być w dobrej </a:t>
            </a:r>
            <a:r>
              <a:rPr lang="pl-PL" sz="3200" dirty="0" smtClean="0"/>
              <a:t>formie 	</a:t>
            </a:r>
            <a:r>
              <a:rPr lang="pl-PL" sz="3200" dirty="0" smtClean="0">
                <a:solidFill>
                  <a:srgbClr val="FF0000"/>
                </a:solidFill>
              </a:rPr>
              <a:t>47%</a:t>
            </a:r>
            <a:endParaRPr lang="pl-PL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0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332656"/>
            <a:ext cx="7200800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b="1" dirty="0" smtClean="0">
                <a:solidFill>
                  <a:srgbClr val="C00000"/>
                </a:solidFill>
              </a:rPr>
              <a:t>Aktywność fizyczna jest często błędnie kojarzona wyłącznie ze sportem, a jednak:</a:t>
            </a:r>
          </a:p>
          <a:p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każdy ruch generujący wydatek energii;</a:t>
            </a:r>
          </a:p>
          <a:p>
            <a:r>
              <a:rPr lang="pl-P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oczywiście sport, ale również: dowolne ćwiczenia fizyczne i inna aktywność taka, jak taniec, spacer, praca w ogródku czy gospodarstwie domowym;</a:t>
            </a:r>
          </a:p>
          <a:p>
            <a:r>
              <a:rPr lang="pl-P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pl-P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ktywność fizyczna jest dla wszystkich, również dla osób niepełnosprawnych</a:t>
            </a:r>
            <a:r>
              <a:rPr lang="pl-P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41353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548680"/>
            <a:ext cx="6984776" cy="5577483"/>
          </a:xfrm>
        </p:spPr>
        <p:txBody>
          <a:bodyPr>
            <a:normAutofit lnSpcReduction="10000"/>
          </a:bodyPr>
          <a:lstStyle/>
          <a:p>
            <a:pPr algn="just"/>
            <a:r>
              <a:rPr lang="pl-PL" sz="2800" b="1" dirty="0" smtClean="0">
                <a:solidFill>
                  <a:srgbClr val="C00000"/>
                </a:solidFill>
              </a:rPr>
              <a:t>Zarówno intensywna, jak </a:t>
            </a:r>
            <a:r>
              <a:rPr lang="pl-PL" sz="2800" b="1" dirty="0">
                <a:solidFill>
                  <a:srgbClr val="C00000"/>
                </a:solidFill>
              </a:rPr>
              <a:t/>
            </a:r>
            <a:br>
              <a:rPr lang="pl-PL" sz="2800" b="1" dirty="0">
                <a:solidFill>
                  <a:srgbClr val="C00000"/>
                </a:solidFill>
              </a:rPr>
            </a:br>
            <a:r>
              <a:rPr lang="pl-PL" sz="2800" b="1" dirty="0" smtClean="0">
                <a:solidFill>
                  <a:srgbClr val="C00000"/>
                </a:solidFill>
              </a:rPr>
              <a:t>i umiarkowana aktywność fizyczna przynosi korzyści zdrowotne.</a:t>
            </a:r>
          </a:p>
          <a:p>
            <a:pPr algn="just"/>
            <a:r>
              <a:rPr lang="pl-PL" sz="2800" b="1" dirty="0" smtClean="0">
                <a:solidFill>
                  <a:srgbClr val="7030A0"/>
                </a:solidFill>
              </a:rPr>
              <a:t>Intensywność aktywności fizycznej różni się pomiędzy ludźmi, zależnie od indywidualnych możliwości.</a:t>
            </a:r>
          </a:p>
          <a:p>
            <a:pPr algn="just"/>
            <a:r>
              <a:rPr lang="pl-PL" sz="2800" b="1" dirty="0" smtClean="0">
                <a:solidFill>
                  <a:srgbClr val="00B050"/>
                </a:solidFill>
              </a:rPr>
              <a:t>Umiarkowana aktywność fizyczna to: żwawy spacer, taniec czy praca </a:t>
            </a:r>
            <a:br>
              <a:rPr lang="pl-PL" sz="2800" b="1" dirty="0" smtClean="0">
                <a:solidFill>
                  <a:srgbClr val="00B050"/>
                </a:solidFill>
              </a:rPr>
            </a:br>
            <a:r>
              <a:rPr lang="pl-PL" sz="2800" b="1" dirty="0" smtClean="0">
                <a:solidFill>
                  <a:srgbClr val="00B050"/>
                </a:solidFill>
              </a:rPr>
              <a:t>w domu.</a:t>
            </a:r>
          </a:p>
          <a:p>
            <a:pPr algn="just"/>
            <a:r>
              <a:rPr lang="pl-PL" sz="2800" b="1" dirty="0" smtClean="0">
                <a:solidFill>
                  <a:schemeClr val="bg2">
                    <a:lumMod val="50000"/>
                  </a:schemeClr>
                </a:solidFill>
              </a:rPr>
              <a:t>Intensywna aktywność to: bieganie, szybka jazda na rowerze, intensywne pływanie czy podnoszenie ciężarów.</a:t>
            </a:r>
            <a:endParaRPr lang="pl-PL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0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1146</TotalTime>
  <Words>767</Words>
  <Application>Microsoft Office PowerPoint</Application>
  <PresentationFormat>Pokaz na ekranie (4:3)</PresentationFormat>
  <Paragraphs>158</Paragraphs>
  <Slides>33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33</vt:i4>
      </vt:variant>
    </vt:vector>
  </HeadingPairs>
  <TitlesOfParts>
    <vt:vector size="45" baseType="lpstr">
      <vt:lpstr>Arial Unicode MS</vt:lpstr>
      <vt:lpstr>Arial</vt:lpstr>
      <vt:lpstr>Calibri</vt:lpstr>
      <vt:lpstr>Comic Sans MS</vt:lpstr>
      <vt:lpstr>Lucida Sans Unicode</vt:lpstr>
      <vt:lpstr>Times New Roman</vt:lpstr>
      <vt:lpstr>Trebuchet MS</vt:lpstr>
      <vt:lpstr>Verdana</vt:lpstr>
      <vt:lpstr>Wingdings</vt:lpstr>
      <vt:lpstr>Wingdings 2</vt:lpstr>
      <vt:lpstr>Wingdings 3</vt:lpstr>
      <vt:lpstr>Faseta</vt:lpstr>
      <vt:lpstr>Prawidłowo zbilansowana dieta  i aktywność fizyczna jako niezbędne elementy zdrowego stylu życia</vt:lpstr>
      <vt:lpstr>Wg Światowej Organizacji Zdrowia:</vt:lpstr>
      <vt:lpstr>Prezentacja programu PowerPoint</vt:lpstr>
      <vt:lpstr>Zbyt mała aktywność fizyczna  jest przyczyną: </vt:lpstr>
      <vt:lpstr>Aktywność fizyczna  w Polsce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Jak odżywiają się Polacy? </vt:lpstr>
      <vt:lpstr>Prezentacja programu PowerPoint</vt:lpstr>
      <vt:lpstr>Podstawowe elementy  zdrowej diety (WHO):</vt:lpstr>
      <vt:lpstr>Prezentacja programu PowerPoint</vt:lpstr>
      <vt:lpstr>Prezentacja programu PowerPoint</vt:lpstr>
      <vt:lpstr>Prezentacja programu PowerPoint</vt:lpstr>
      <vt:lpstr>www.trzymajforme.pl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„Panie Ministrze Zdrowia: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Pan Profesor</dc:creator>
  <cp:lastModifiedBy>Barbara Andrusiak</cp:lastModifiedBy>
  <cp:revision>214</cp:revision>
  <dcterms:created xsi:type="dcterms:W3CDTF">2014-08-24T17:10:09Z</dcterms:created>
  <dcterms:modified xsi:type="dcterms:W3CDTF">2022-11-30T10:52:12Z</dcterms:modified>
</cp:coreProperties>
</file>